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6"/>
  </p:notesMasterIdLst>
  <p:sldIdLst>
    <p:sldId id="256" r:id="rId5"/>
    <p:sldId id="257" r:id="rId6"/>
    <p:sldId id="270" r:id="rId7"/>
    <p:sldId id="259" r:id="rId8"/>
    <p:sldId id="260" r:id="rId9"/>
    <p:sldId id="261" r:id="rId10"/>
    <p:sldId id="262" r:id="rId11"/>
    <p:sldId id="263" r:id="rId12"/>
    <p:sldId id="272" r:id="rId13"/>
    <p:sldId id="271" r:id="rId14"/>
    <p:sldId id="275" r:id="rId15"/>
    <p:sldId id="276" r:id="rId16"/>
    <p:sldId id="277" r:id="rId17"/>
    <p:sldId id="278" r:id="rId18"/>
    <p:sldId id="264" r:id="rId19"/>
    <p:sldId id="265" r:id="rId20"/>
    <p:sldId id="266" r:id="rId21"/>
    <p:sldId id="267" r:id="rId22"/>
    <p:sldId id="268" r:id="rId23"/>
    <p:sldId id="269" r:id="rId24"/>
    <p:sldId id="258" r:id="rId25"/>
  </p:sldIdLst>
  <p:sldSz cx="12192000" cy="6858000"/>
  <p:notesSz cx="6858000" cy="9144000"/>
  <p:embeddedFontLst>
    <p:embeddedFont>
      <p:font typeface="Century Gothic" panose="020B0502020202020204" pitchFamily="34"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Lst>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3ABE69D-1D47-4912-B834-A8359E566F8C}">
          <p14:sldIdLst>
            <p14:sldId id="256"/>
            <p14:sldId id="257"/>
            <p14:sldId id="270"/>
            <p14:sldId id="259"/>
            <p14:sldId id="260"/>
            <p14:sldId id="261"/>
            <p14:sldId id="262"/>
            <p14:sldId id="263"/>
            <p14:sldId id="272"/>
            <p14:sldId id="271"/>
            <p14:sldId id="275"/>
            <p14:sldId id="276"/>
            <p14:sldId id="277"/>
            <p14:sldId id="278"/>
            <p14:sldId id="264"/>
            <p14:sldId id="265"/>
            <p14:sldId id="266"/>
            <p14:sldId id="267"/>
            <p14:sldId id="268"/>
          </p14:sldIdLst>
        </p14:section>
        <p14:section name="References" id="{59D5831E-AA92-4281-BDE7-02C550B01EAA}">
          <p14:sldIdLst>
            <p14:sldId id="269"/>
          </p14:sldIdLst>
        </p14:section>
        <p14:section name="Appendix" id="{946344D6-0FA2-438C-97F3-1086A659D6ED}">
          <p14:sldIdLst>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E3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15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Hello everyone, my name is Chris Marrs, and today I will be presenting the Green Pace Security Policy. This presentation aims to provide a comprehensive guide to our security standards, implementation guidelines, and recommendations for maintaining our policy in the future.</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Negative test: input exceeds buffer size</a:t>
            </a:r>
            <a:endParaRPr dirty="0"/>
          </a:p>
        </p:txBody>
      </p:sp>
    </p:spTree>
    <p:extLst>
      <p:ext uri="{BB962C8B-B14F-4D97-AF65-F5344CB8AC3E}">
        <p14:creationId xmlns:p14="http://schemas.microsoft.com/office/powerpoint/2010/main" val="331793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Boundary test: input exactly fits the buffer size</a:t>
            </a:r>
            <a:endParaRPr dirty="0"/>
          </a:p>
        </p:txBody>
      </p:sp>
    </p:spTree>
    <p:extLst>
      <p:ext uri="{BB962C8B-B14F-4D97-AF65-F5344CB8AC3E}">
        <p14:creationId xmlns:p14="http://schemas.microsoft.com/office/powerpoint/2010/main" val="1207920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Negative test: empty input</a:t>
            </a:r>
            <a:endParaRPr dirty="0"/>
          </a:p>
        </p:txBody>
      </p:sp>
    </p:spTree>
    <p:extLst>
      <p:ext uri="{BB962C8B-B14F-4D97-AF65-F5344CB8AC3E}">
        <p14:creationId xmlns:p14="http://schemas.microsoft.com/office/powerpoint/2010/main" val="4054558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Positive test: buffer size of one</a:t>
            </a:r>
            <a:endParaRPr dirty="0"/>
          </a:p>
        </p:txBody>
      </p:sp>
    </p:spTree>
    <p:extLst>
      <p:ext uri="{BB962C8B-B14F-4D97-AF65-F5344CB8AC3E}">
        <p14:creationId xmlns:p14="http://schemas.microsoft.com/office/powerpoint/2010/main" val="208381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a:t>Boundary test: input fits buffer minus null terminator</a:t>
            </a:r>
            <a:endParaRPr/>
          </a:p>
        </p:txBody>
      </p:sp>
    </p:spTree>
    <p:extLst>
      <p:ext uri="{BB962C8B-B14F-4D97-AF65-F5344CB8AC3E}">
        <p14:creationId xmlns:p14="http://schemas.microsoft.com/office/powerpoint/2010/main" val="2936272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DevSecOps pipeline integrates security practices into the DevOps process, ensuring security is addressed throughout the entire software development lifecycle. This approach involves collaboration between development, security, and operations teams to create a seamless and secure workflow from development to production.</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Tools like </a:t>
            </a:r>
            <a:r>
              <a:rPr lang="en-US" sz="1800" dirty="0" err="1">
                <a:effectLst/>
                <a:latin typeface="Calibri" panose="020F0502020204030204" pitchFamily="34" charset="0"/>
                <a:ea typeface="Calibri" panose="020F0502020204030204" pitchFamily="34" charset="0"/>
              </a:rPr>
              <a:t>CPPCheck</a:t>
            </a:r>
            <a:r>
              <a:rPr lang="en-US" sz="1800" dirty="0">
                <a:effectLst/>
                <a:latin typeface="Calibri" panose="020F0502020204030204" pitchFamily="34" charset="0"/>
                <a:ea typeface="Calibri" panose="020F0502020204030204" pitchFamily="34" charset="0"/>
              </a:rPr>
              <a:t>, Clang, </a:t>
            </a:r>
            <a:r>
              <a:rPr lang="en-US" sz="1800" dirty="0" err="1">
                <a:effectLst/>
                <a:latin typeface="Calibri" panose="020F0502020204030204" pitchFamily="34" charset="0"/>
                <a:ea typeface="Calibri" panose="020F0502020204030204" pitchFamily="34" charset="0"/>
              </a:rPr>
              <a:t>Parasoft</a:t>
            </a:r>
            <a:r>
              <a:rPr lang="en-US" sz="1800" dirty="0">
                <a:effectLst/>
                <a:latin typeface="Calibri" panose="020F0502020204030204" pitchFamily="34" charset="0"/>
                <a:ea typeface="Calibri" panose="020F0502020204030204" pitchFamily="34" charset="0"/>
              </a:rPr>
              <a:t>, and </a:t>
            </a:r>
            <a:r>
              <a:rPr lang="en-US" sz="1800" dirty="0" err="1">
                <a:effectLst/>
                <a:latin typeface="Calibri" panose="020F0502020204030204" pitchFamily="34" charset="0"/>
                <a:ea typeface="Calibri" panose="020F0502020204030204" pitchFamily="34" charset="0"/>
              </a:rPr>
              <a:t>GoogleTest</a:t>
            </a:r>
            <a:r>
              <a:rPr lang="en-US" sz="1800" dirty="0">
                <a:effectLst/>
                <a:latin typeface="Calibri" panose="020F0502020204030204" pitchFamily="34" charset="0"/>
                <a:ea typeface="Calibri" panose="020F0502020204030204" pitchFamily="34" charset="0"/>
              </a:rPr>
              <a:t> play a crucial role in this process, providing static code analysis, automated testing, and continuous integration.</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DevSecOps pipeline offers a comprehensive approach to incorporating security into every stage of the software development lifecycle, allowing for early identification and remediation of potential vulnerabilities. Acting now ensures that security threats are mitigated early, reducing the risk of breaches and ensuring compliance with regulatory requirements. Delaying action could expose us to increased security threats, potentially leading to data breaches, loss of customer trust, and legal ramifications. The strategy may lack in areas like continuous education of team members about new security threats and the integration of advanced threat detection technologies. Risks include overreliance on automated tools without proper human oversight and possible integration of insecure third-party components. To mitigate these risks, we must strike a balance between automation and manual reviews, monitor updates and patches on systems regularly, and promote an environment of constant security education and awareness. Steps should include developing effective training programs, intensifying manual security reviews, and adapting security protocols regularly in response to emerging threats.</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Our current gap lies in encryption policies for data in use. I recommend adopting industry standards for memory encryption to mitigate this gap. We should focus on improving the implementation of secure coding standards and conducting regular security audits to identify and address potential vulnerabilities. </a:t>
            </a: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Moving forward, we must adopt best practices, maintain a defense-in-depth approach, constantly consider potential attack motives, and embrace a "no one is safe" mindset for security and prevention. By transforming our DevOps practices into DevSecOps, we can ensure that our systems remain robust and secure against evolving threats.</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Green Pace security policy was established to ensure consistent application of security principles across all software development projects. Our approach supports a defense-in-depth strategy, providing comprehensive guidelines that cover all aspects of secure coding and system architecture. This policy is essential as our team grows to ensure everyone remains in sync with best practices.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Next, we have the Threats Matrix. This table illustrates the threat levels for each of the vulnerabilities covered in our policy document. As you can see, we have identified various threats such as buffer overflow vulnerabilities, SQL injection, and insufficient string storage space, among others. Each threat is assessed based on its likelihood, severity, and priority. For instance, buffer overflow vulnerabilities are highly likely and severe, making them a high priority for remediation. Automation tools like static code analyzers can detect these vulnerabilities by analyzing the source code for known patterns.</a:t>
            </a:r>
          </a:p>
          <a:p>
            <a:endParaRPr lang="en-US" dirty="0"/>
          </a:p>
        </p:txBody>
      </p:sp>
    </p:spTree>
    <p:extLst>
      <p:ext uri="{BB962C8B-B14F-4D97-AF65-F5344CB8AC3E}">
        <p14:creationId xmlns:p14="http://schemas.microsoft.com/office/powerpoint/2010/main" val="44110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security policy is built on ten core principles, each aligning with specific coding standards. For example, validating input data is crucial for preventing SQL injection and ensuring consistency. Heeding compiler warnings helps avoid undefined behavior due to order dependencies. These principles guide our coding practices and ensure that our software remains secure throughout its lifecycle.</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We have established ten coding standards prioritized based on their impact on system security. Standards such as 'Obey the One-Definition Rule' and 'Guarantee Sufficient Storage for Strings' are given high priority due to their critical role in preventing severe vulnerabilities like buffer overflows and use-after-free errors. Our ranking system considers the likelihood of occurrence, severity of the issue, and remediation cost.</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encryption policies cover data at rest, in transit, and in use. Encryption at rest protects stored data on devices and cloud assets. Encryption in transit ensures that data moving between devices or networks is secure, utilizing methods such as email encryption and robust network security features. Encryption in use protects data during active processes, managing access rights and ensuring data control and protection.</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Triple-A framework stands for Authentication, Authorization, and Accounting. Authentication ensures that only authorized users can access systems and data, using strong multi-factor authentication methods. Authorization controls the access levels and permissions granted to users, implementing role-based access control. Accounting involves tracking and logging user activities to detect and respond to suspicious activities, ensuring comprehensive security management.</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For our unit test example, we will check for buffer overflow vulnerabilities by inputting data that exceeds buffer limits. These tests will use boundary value analysis to identify edge cases. We have implemented these tests in C++ using the Google Test framework. The tests include positive scenarios where input fits within the buffer, negative scenarios where input exceeds buffer size, and boundary tests where input exactly fits the buffer size minus the null terminator. These tests ensure our code handles various input sizes correctly and prevents buffer overflow vulnerabilities.</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Positive test: input fits within buffer</a:t>
            </a:r>
            <a:endParaRPr dirty="0"/>
          </a:p>
        </p:txBody>
      </p:sp>
    </p:spTree>
    <p:extLst>
      <p:ext uri="{BB962C8B-B14F-4D97-AF65-F5344CB8AC3E}">
        <p14:creationId xmlns:p14="http://schemas.microsoft.com/office/powerpoint/2010/main" val="1925401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6.xml"/><Relationship Id="rId7" Type="http://schemas.openxmlformats.org/officeDocument/2006/relationships/hyperlink" Target="https://github.com/google/googletest" TargetMode="Externa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www.parasoft.com/" TargetMode="External"/><Relationship Id="rId5" Type="http://schemas.openxmlformats.org/officeDocument/2006/relationships/hyperlink" Target="https://clang.llvm.org/" TargetMode="External"/><Relationship Id="rId4" Type="http://schemas.openxmlformats.org/officeDocument/2006/relationships/hyperlink" Target="https://cppcheck.sourceforge.io/"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hyperlink" Target="https://en.wikipedia.org/wiki/Risk_Matrix" TargetMode="External"/><Relationship Id="rId5" Type="http://schemas.openxmlformats.org/officeDocument/2006/relationships/hyperlink" Target="https://www.nextgov.com/cybersecurity/2024/03/ransomware-payment-debate-resurfaces-amid-change-healthcare-incident/395026/" TargetMode="External"/><Relationship Id="rId4" Type="http://schemas.openxmlformats.org/officeDocument/2006/relationships/hyperlink" Target="https://www.cisco.com/c/en/us/td/docs/security/asa/asa92/asdm72/general/asa-general-asdm/aaa-overview.pdf"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Chris Marrs</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0" name="Audio 29">
            <a:hlinkClick r:id="" action="ppaction://media"/>
            <a:extLst>
              <a:ext uri="{FF2B5EF4-FFF2-40B4-BE49-F238E27FC236}">
                <a16:creationId xmlns:a16="http://schemas.microsoft.com/office/drawing/2014/main" id="{E60CE6CB-FD6A-CE0D-ECE4-7F41F542E13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927"/>
    </mc:Choice>
    <mc:Fallback>
      <p:transition spd="slow" advTm="16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575412" y="764373"/>
            <a:ext cx="9930788"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Negative test: input exceeds buffer size</a:t>
            </a:r>
            <a:endParaRPr dirty="0"/>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B5CFAA3E-61B5-EF3D-949A-A5C34BA42A1A}"/>
              </a:ext>
            </a:extLst>
          </p:cNvPr>
          <p:cNvSpPr txBox="1"/>
          <p:nvPr/>
        </p:nvSpPr>
        <p:spPr>
          <a:xfrm>
            <a:off x="604532" y="2279757"/>
            <a:ext cx="5950504" cy="1384995"/>
          </a:xfrm>
          <a:prstGeom prst="rect">
            <a:avLst/>
          </a:prstGeom>
          <a:solidFill>
            <a:schemeClr val="bg1">
              <a:lumMod val="95000"/>
            </a:schemeClr>
          </a:solidFill>
        </p:spPr>
        <p:txBody>
          <a:bodyPr wrap="square" rtlCol="0">
            <a:spAutoFit/>
          </a:bodyPr>
          <a:lstStyle/>
          <a:p>
            <a:r>
              <a:rPr lang="en-US" dirty="0"/>
              <a:t>TEST(</a:t>
            </a:r>
            <a:r>
              <a:rPr lang="en-US" dirty="0" err="1"/>
              <a:t>BufferOverflowTest</a:t>
            </a:r>
            <a:r>
              <a:rPr lang="en-US" dirty="0"/>
              <a:t>, </a:t>
            </a:r>
            <a:r>
              <a:rPr lang="en-US" dirty="0" err="1"/>
              <a:t>InputExceedsBuffer</a:t>
            </a:r>
            <a:r>
              <a:rPr lang="en-US" dirty="0"/>
              <a:t>) {</a:t>
            </a:r>
          </a:p>
          <a:p>
            <a:r>
              <a:rPr lang="en-US" dirty="0"/>
              <a:t>    char buffer[10];</a:t>
            </a:r>
          </a:p>
          <a:p>
            <a:r>
              <a:rPr lang="en-US" dirty="0"/>
              <a:t>    simulateInput("This input is too long");</a:t>
            </a:r>
          </a:p>
          <a:p>
            <a:r>
              <a:rPr lang="en-US" dirty="0"/>
              <a:t>    bool result = readInput(buffer, </a:t>
            </a:r>
            <a:r>
              <a:rPr lang="en-US" dirty="0" err="1"/>
              <a:t>sizeof</a:t>
            </a:r>
            <a:r>
              <a:rPr lang="en-US" dirty="0"/>
              <a:t>(buffer));</a:t>
            </a:r>
          </a:p>
          <a:p>
            <a:r>
              <a:rPr lang="en-US" dirty="0"/>
              <a:t>    EXPECT_FALSE(result);</a:t>
            </a:r>
          </a:p>
          <a:p>
            <a:r>
              <a:rPr lang="en-US" dirty="0"/>
              <a:t>}</a:t>
            </a:r>
          </a:p>
        </p:txBody>
      </p:sp>
      <p:sp>
        <p:nvSpPr>
          <p:cNvPr id="5" name="TextBox 4">
            <a:extLst>
              <a:ext uri="{FF2B5EF4-FFF2-40B4-BE49-F238E27FC236}">
                <a16:creationId xmlns:a16="http://schemas.microsoft.com/office/drawing/2014/main" id="{4E7DA31F-D10F-CCB3-4196-7F5286E22D11}"/>
              </a:ext>
            </a:extLst>
          </p:cNvPr>
          <p:cNvSpPr txBox="1"/>
          <p:nvPr/>
        </p:nvSpPr>
        <p:spPr>
          <a:xfrm>
            <a:off x="604532" y="3739367"/>
            <a:ext cx="6370963" cy="307777"/>
          </a:xfrm>
          <a:prstGeom prst="rect">
            <a:avLst/>
          </a:prstGeom>
          <a:noFill/>
        </p:spPr>
        <p:txBody>
          <a:bodyPr wrap="square">
            <a:spAutoFit/>
          </a:bodyPr>
          <a:lstStyle/>
          <a:p>
            <a:r>
              <a:rPr lang="en-US" dirty="0">
                <a:solidFill>
                  <a:schemeClr val="bg1"/>
                </a:solidFill>
              </a:rPr>
              <a:t>Should fail, confirming that the function detects input exceeding buffer size.</a:t>
            </a:r>
          </a:p>
        </p:txBody>
      </p:sp>
    </p:spTree>
    <p:custDataLst>
      <p:tags r:id="rId1"/>
    </p:custDataLst>
    <p:extLst>
      <p:ext uri="{BB962C8B-B14F-4D97-AF65-F5344CB8AC3E}">
        <p14:creationId xmlns:p14="http://schemas.microsoft.com/office/powerpoint/2010/main" val="762393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10169" y="764373"/>
            <a:ext cx="11396031"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Boundary test: input exactly fits the buffer size</a:t>
            </a:r>
            <a:endParaRPr dirty="0"/>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B5CFAA3E-61B5-EF3D-949A-A5C34BA42A1A}"/>
              </a:ext>
            </a:extLst>
          </p:cNvPr>
          <p:cNvSpPr txBox="1"/>
          <p:nvPr/>
        </p:nvSpPr>
        <p:spPr>
          <a:xfrm>
            <a:off x="604532" y="2279757"/>
            <a:ext cx="5950504" cy="1600438"/>
          </a:xfrm>
          <a:prstGeom prst="rect">
            <a:avLst/>
          </a:prstGeom>
          <a:solidFill>
            <a:schemeClr val="bg1">
              <a:lumMod val="95000"/>
            </a:schemeClr>
          </a:solidFill>
        </p:spPr>
        <p:txBody>
          <a:bodyPr wrap="square" rtlCol="0">
            <a:spAutoFit/>
          </a:bodyPr>
          <a:lstStyle/>
          <a:p>
            <a:r>
              <a:rPr lang="en-US" dirty="0"/>
              <a:t>TEST(</a:t>
            </a:r>
            <a:r>
              <a:rPr lang="en-US" dirty="0" err="1"/>
              <a:t>BufferOverflowTest</a:t>
            </a:r>
            <a:r>
              <a:rPr lang="en-US" dirty="0"/>
              <a:t>, </a:t>
            </a:r>
            <a:r>
              <a:rPr lang="en-US" dirty="0" err="1"/>
              <a:t>InputExactlyFitsBuffer</a:t>
            </a:r>
            <a:r>
              <a:rPr lang="en-US" dirty="0"/>
              <a:t>) {</a:t>
            </a:r>
          </a:p>
          <a:p>
            <a:r>
              <a:rPr lang="en-US" dirty="0"/>
              <a:t>    char buffer[10];</a:t>
            </a:r>
          </a:p>
          <a:p>
            <a:r>
              <a:rPr lang="en-US" dirty="0"/>
              <a:t>    simulateInput("123456789");</a:t>
            </a:r>
          </a:p>
          <a:p>
            <a:r>
              <a:rPr lang="en-US" dirty="0"/>
              <a:t>    bool result = readInput(buffer, </a:t>
            </a:r>
            <a:r>
              <a:rPr lang="en-US" dirty="0" err="1"/>
              <a:t>sizeof</a:t>
            </a:r>
            <a:r>
              <a:rPr lang="en-US" dirty="0"/>
              <a:t>(buffer));</a:t>
            </a:r>
          </a:p>
          <a:p>
            <a:r>
              <a:rPr lang="en-US" dirty="0"/>
              <a:t>    EXPECT_TRUE(result);</a:t>
            </a:r>
          </a:p>
          <a:p>
            <a:r>
              <a:rPr lang="en-US" dirty="0"/>
              <a:t>    EXPECT_STREQ(buffer, "123456789");</a:t>
            </a:r>
          </a:p>
          <a:p>
            <a:r>
              <a:rPr lang="en-US" dirty="0"/>
              <a:t>}</a:t>
            </a:r>
          </a:p>
        </p:txBody>
      </p:sp>
      <p:sp>
        <p:nvSpPr>
          <p:cNvPr id="5" name="TextBox 4">
            <a:extLst>
              <a:ext uri="{FF2B5EF4-FFF2-40B4-BE49-F238E27FC236}">
                <a16:creationId xmlns:a16="http://schemas.microsoft.com/office/drawing/2014/main" id="{4E7DA31F-D10F-CCB3-4196-7F5286E22D11}"/>
              </a:ext>
            </a:extLst>
          </p:cNvPr>
          <p:cNvSpPr txBox="1"/>
          <p:nvPr/>
        </p:nvSpPr>
        <p:spPr>
          <a:xfrm>
            <a:off x="604532" y="3937673"/>
            <a:ext cx="6370963" cy="523220"/>
          </a:xfrm>
          <a:prstGeom prst="rect">
            <a:avLst/>
          </a:prstGeom>
          <a:noFill/>
        </p:spPr>
        <p:txBody>
          <a:bodyPr wrap="square">
            <a:spAutoFit/>
          </a:bodyPr>
          <a:lstStyle/>
          <a:p>
            <a:r>
              <a:rPr lang="en-US" dirty="0">
                <a:solidFill>
                  <a:schemeClr val="bg1"/>
                </a:solidFill>
              </a:rPr>
              <a:t>Should pass, verifying boundary condition where input size equals buffer size minus null terminator.</a:t>
            </a:r>
          </a:p>
        </p:txBody>
      </p:sp>
    </p:spTree>
    <p:custDataLst>
      <p:tags r:id="rId1"/>
    </p:custDataLst>
    <p:extLst>
      <p:ext uri="{BB962C8B-B14F-4D97-AF65-F5344CB8AC3E}">
        <p14:creationId xmlns:p14="http://schemas.microsoft.com/office/powerpoint/2010/main" val="2510706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10169" y="764373"/>
            <a:ext cx="11396031"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Negative test: empty input</a:t>
            </a:r>
            <a:endParaRPr dirty="0"/>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B5CFAA3E-61B5-EF3D-949A-A5C34BA42A1A}"/>
              </a:ext>
            </a:extLst>
          </p:cNvPr>
          <p:cNvSpPr txBox="1"/>
          <p:nvPr/>
        </p:nvSpPr>
        <p:spPr>
          <a:xfrm>
            <a:off x="604532" y="2279757"/>
            <a:ext cx="5950504" cy="1600438"/>
          </a:xfrm>
          <a:prstGeom prst="rect">
            <a:avLst/>
          </a:prstGeom>
          <a:solidFill>
            <a:schemeClr val="bg1">
              <a:lumMod val="95000"/>
            </a:schemeClr>
          </a:solidFill>
        </p:spPr>
        <p:txBody>
          <a:bodyPr wrap="square" rtlCol="0">
            <a:spAutoFit/>
          </a:bodyPr>
          <a:lstStyle/>
          <a:p>
            <a:r>
              <a:rPr lang="en-US" dirty="0"/>
              <a:t>TEST(</a:t>
            </a:r>
            <a:r>
              <a:rPr lang="en-US" dirty="0" err="1"/>
              <a:t>BufferOverflowTest</a:t>
            </a:r>
            <a:r>
              <a:rPr lang="en-US" dirty="0"/>
              <a:t>, </a:t>
            </a:r>
            <a:r>
              <a:rPr lang="en-US" dirty="0" err="1"/>
              <a:t>EmptyInput</a:t>
            </a:r>
            <a:r>
              <a:rPr lang="en-US" dirty="0"/>
              <a:t>) {</a:t>
            </a:r>
          </a:p>
          <a:p>
            <a:r>
              <a:rPr lang="en-US" dirty="0"/>
              <a:t>    char buffer[10];</a:t>
            </a:r>
          </a:p>
          <a:p>
            <a:r>
              <a:rPr lang="en-US" dirty="0"/>
              <a:t>    simulateInput("");</a:t>
            </a:r>
          </a:p>
          <a:p>
            <a:r>
              <a:rPr lang="en-US" dirty="0"/>
              <a:t>    bool result = readInput(buffer, </a:t>
            </a:r>
            <a:r>
              <a:rPr lang="en-US" dirty="0" err="1"/>
              <a:t>sizeof</a:t>
            </a:r>
            <a:r>
              <a:rPr lang="en-US" dirty="0"/>
              <a:t>(buffer));</a:t>
            </a:r>
          </a:p>
          <a:p>
            <a:r>
              <a:rPr lang="en-US" dirty="0"/>
              <a:t>    EXPECT_TRUE(result);</a:t>
            </a:r>
          </a:p>
          <a:p>
            <a:r>
              <a:rPr lang="en-US" dirty="0"/>
              <a:t>    EXPECT_STREQ(buffer, "");</a:t>
            </a:r>
          </a:p>
          <a:p>
            <a:r>
              <a:rPr lang="en-US" dirty="0"/>
              <a:t>}</a:t>
            </a:r>
          </a:p>
        </p:txBody>
      </p:sp>
      <p:sp>
        <p:nvSpPr>
          <p:cNvPr id="5" name="TextBox 4">
            <a:extLst>
              <a:ext uri="{FF2B5EF4-FFF2-40B4-BE49-F238E27FC236}">
                <a16:creationId xmlns:a16="http://schemas.microsoft.com/office/drawing/2014/main" id="{4E7DA31F-D10F-CCB3-4196-7F5286E22D11}"/>
              </a:ext>
            </a:extLst>
          </p:cNvPr>
          <p:cNvSpPr txBox="1"/>
          <p:nvPr/>
        </p:nvSpPr>
        <p:spPr>
          <a:xfrm>
            <a:off x="604532" y="3948690"/>
            <a:ext cx="6370963" cy="307777"/>
          </a:xfrm>
          <a:prstGeom prst="rect">
            <a:avLst/>
          </a:prstGeom>
          <a:noFill/>
        </p:spPr>
        <p:txBody>
          <a:bodyPr wrap="square">
            <a:spAutoFit/>
          </a:bodyPr>
          <a:lstStyle/>
          <a:p>
            <a:r>
              <a:rPr lang="en-US" dirty="0">
                <a:solidFill>
                  <a:schemeClr val="bg1"/>
                </a:solidFill>
              </a:rPr>
              <a:t>Should pass, confirming empty input is handled correctly.</a:t>
            </a:r>
          </a:p>
        </p:txBody>
      </p:sp>
    </p:spTree>
    <p:custDataLst>
      <p:tags r:id="rId1"/>
    </p:custDataLst>
    <p:extLst>
      <p:ext uri="{BB962C8B-B14F-4D97-AF65-F5344CB8AC3E}">
        <p14:creationId xmlns:p14="http://schemas.microsoft.com/office/powerpoint/2010/main" val="2461856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10169" y="764373"/>
            <a:ext cx="11396031"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Positive test: buffer size of one</a:t>
            </a:r>
            <a:endParaRPr dirty="0"/>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B5CFAA3E-61B5-EF3D-949A-A5C34BA42A1A}"/>
              </a:ext>
            </a:extLst>
          </p:cNvPr>
          <p:cNvSpPr txBox="1"/>
          <p:nvPr/>
        </p:nvSpPr>
        <p:spPr>
          <a:xfrm>
            <a:off x="604532" y="2279757"/>
            <a:ext cx="8440316" cy="1384995"/>
          </a:xfrm>
          <a:prstGeom prst="rect">
            <a:avLst/>
          </a:prstGeom>
          <a:solidFill>
            <a:schemeClr val="bg1">
              <a:lumMod val="95000"/>
            </a:schemeClr>
          </a:solidFill>
        </p:spPr>
        <p:txBody>
          <a:bodyPr wrap="square" rtlCol="0">
            <a:spAutoFit/>
          </a:bodyPr>
          <a:lstStyle/>
          <a:p>
            <a:r>
              <a:rPr lang="en-US" dirty="0"/>
              <a:t>TEST(</a:t>
            </a:r>
            <a:r>
              <a:rPr lang="en-US" dirty="0" err="1"/>
              <a:t>BufferOverflowTest</a:t>
            </a:r>
            <a:r>
              <a:rPr lang="en-US" dirty="0"/>
              <a:t>, </a:t>
            </a:r>
            <a:r>
              <a:rPr lang="en-US" dirty="0" err="1"/>
              <a:t>BufferSizeOne</a:t>
            </a:r>
            <a:r>
              <a:rPr lang="en-US" dirty="0"/>
              <a:t>) {</a:t>
            </a:r>
          </a:p>
          <a:p>
            <a:r>
              <a:rPr lang="en-US" dirty="0"/>
              <a:t>    char buffer[1];</a:t>
            </a:r>
          </a:p>
          <a:p>
            <a:r>
              <a:rPr lang="en-US" dirty="0"/>
              <a:t>    simulateInput("A");</a:t>
            </a:r>
          </a:p>
          <a:p>
            <a:r>
              <a:rPr lang="en-US" dirty="0"/>
              <a:t>    bool result = readInput(buffer, </a:t>
            </a:r>
            <a:r>
              <a:rPr lang="en-US" dirty="0" err="1"/>
              <a:t>sizeof</a:t>
            </a:r>
            <a:r>
              <a:rPr lang="en-US" dirty="0"/>
              <a:t>(buffer));</a:t>
            </a:r>
          </a:p>
          <a:p>
            <a:r>
              <a:rPr lang="en-US" dirty="0"/>
              <a:t>    EXPECT_FALSE(result); // Should be false because there's no room for the null terminator</a:t>
            </a:r>
          </a:p>
          <a:p>
            <a:r>
              <a:rPr lang="en-US" dirty="0"/>
              <a:t>}</a:t>
            </a:r>
          </a:p>
        </p:txBody>
      </p:sp>
      <p:sp>
        <p:nvSpPr>
          <p:cNvPr id="5" name="TextBox 4">
            <a:extLst>
              <a:ext uri="{FF2B5EF4-FFF2-40B4-BE49-F238E27FC236}">
                <a16:creationId xmlns:a16="http://schemas.microsoft.com/office/drawing/2014/main" id="{4E7DA31F-D10F-CCB3-4196-7F5286E22D11}"/>
              </a:ext>
            </a:extLst>
          </p:cNvPr>
          <p:cNvSpPr txBox="1"/>
          <p:nvPr/>
        </p:nvSpPr>
        <p:spPr>
          <a:xfrm>
            <a:off x="604532" y="3739369"/>
            <a:ext cx="6370963" cy="307777"/>
          </a:xfrm>
          <a:prstGeom prst="rect">
            <a:avLst/>
          </a:prstGeom>
          <a:noFill/>
        </p:spPr>
        <p:txBody>
          <a:bodyPr wrap="square">
            <a:spAutoFit/>
          </a:bodyPr>
          <a:lstStyle/>
          <a:p>
            <a:r>
              <a:rPr lang="en-US" dirty="0">
                <a:solidFill>
                  <a:schemeClr val="bg1"/>
                </a:solidFill>
              </a:rPr>
              <a:t>Should fail, confirming that input cannot fit in a buffer size of one.</a:t>
            </a:r>
          </a:p>
        </p:txBody>
      </p:sp>
    </p:spTree>
    <p:custDataLst>
      <p:tags r:id="rId1"/>
    </p:custDataLst>
    <p:extLst>
      <p:ext uri="{BB962C8B-B14F-4D97-AF65-F5344CB8AC3E}">
        <p14:creationId xmlns:p14="http://schemas.microsoft.com/office/powerpoint/2010/main" val="2479020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10169" y="764373"/>
            <a:ext cx="11396031"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a:t>Boundary test: input fits buffer minus null terminator</a:t>
            </a:r>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B5CFAA3E-61B5-EF3D-949A-A5C34BA42A1A}"/>
              </a:ext>
            </a:extLst>
          </p:cNvPr>
          <p:cNvSpPr txBox="1"/>
          <p:nvPr/>
        </p:nvSpPr>
        <p:spPr>
          <a:xfrm>
            <a:off x="604532" y="2279757"/>
            <a:ext cx="8440316" cy="1600438"/>
          </a:xfrm>
          <a:prstGeom prst="rect">
            <a:avLst/>
          </a:prstGeom>
          <a:solidFill>
            <a:schemeClr val="bg1">
              <a:lumMod val="95000"/>
            </a:schemeClr>
          </a:solidFill>
        </p:spPr>
        <p:txBody>
          <a:bodyPr wrap="square" rtlCol="0">
            <a:spAutoFit/>
          </a:bodyPr>
          <a:lstStyle/>
          <a:p>
            <a:r>
              <a:rPr lang="en-US" dirty="0"/>
              <a:t>TEST(</a:t>
            </a:r>
            <a:r>
              <a:rPr lang="en-US" dirty="0" err="1"/>
              <a:t>BufferOverflowTest</a:t>
            </a:r>
            <a:r>
              <a:rPr lang="en-US" dirty="0"/>
              <a:t>, </a:t>
            </a:r>
            <a:r>
              <a:rPr lang="en-US" dirty="0" err="1"/>
              <a:t>InputFitsBufferMinusNullTerminator</a:t>
            </a:r>
            <a:r>
              <a:rPr lang="en-US" dirty="0"/>
              <a:t>) {</a:t>
            </a:r>
          </a:p>
          <a:p>
            <a:r>
              <a:rPr lang="en-US" dirty="0"/>
              <a:t>    char buffer[10];</a:t>
            </a:r>
          </a:p>
          <a:p>
            <a:r>
              <a:rPr lang="en-US" dirty="0"/>
              <a:t>    simulateInput("12345678");</a:t>
            </a:r>
          </a:p>
          <a:p>
            <a:r>
              <a:rPr lang="en-US" dirty="0"/>
              <a:t>    bool result = readInput(buffer, </a:t>
            </a:r>
            <a:r>
              <a:rPr lang="en-US" dirty="0" err="1"/>
              <a:t>sizeof</a:t>
            </a:r>
            <a:r>
              <a:rPr lang="en-US" dirty="0"/>
              <a:t>(buffer));</a:t>
            </a:r>
          </a:p>
          <a:p>
            <a:r>
              <a:rPr lang="en-US" dirty="0"/>
              <a:t>    EXPECT_TRUE(result);</a:t>
            </a:r>
          </a:p>
          <a:p>
            <a:r>
              <a:rPr lang="en-US" dirty="0"/>
              <a:t>    EXPECT_STREQ(buffer, "12345678");</a:t>
            </a:r>
          </a:p>
          <a:p>
            <a:r>
              <a:rPr lang="en-US" dirty="0"/>
              <a:t>}</a:t>
            </a:r>
          </a:p>
        </p:txBody>
      </p:sp>
      <p:sp>
        <p:nvSpPr>
          <p:cNvPr id="5" name="TextBox 4">
            <a:extLst>
              <a:ext uri="{FF2B5EF4-FFF2-40B4-BE49-F238E27FC236}">
                <a16:creationId xmlns:a16="http://schemas.microsoft.com/office/drawing/2014/main" id="{4E7DA31F-D10F-CCB3-4196-7F5286E22D11}"/>
              </a:ext>
            </a:extLst>
          </p:cNvPr>
          <p:cNvSpPr txBox="1"/>
          <p:nvPr/>
        </p:nvSpPr>
        <p:spPr>
          <a:xfrm>
            <a:off x="604532" y="3948692"/>
            <a:ext cx="6370963" cy="307777"/>
          </a:xfrm>
          <a:prstGeom prst="rect">
            <a:avLst/>
          </a:prstGeom>
          <a:noFill/>
        </p:spPr>
        <p:txBody>
          <a:bodyPr wrap="square">
            <a:spAutoFit/>
          </a:bodyPr>
          <a:lstStyle/>
          <a:p>
            <a:r>
              <a:rPr lang="en-US" dirty="0">
                <a:solidFill>
                  <a:schemeClr val="bg1"/>
                </a:solidFill>
              </a:rPr>
              <a:t>Should pass, verifying input fits the buffer minus null terminator.</a:t>
            </a:r>
          </a:p>
        </p:txBody>
      </p:sp>
    </p:spTree>
    <p:custDataLst>
      <p:tags r:id="rId1"/>
    </p:custDataLst>
    <p:extLst>
      <p:ext uri="{BB962C8B-B14F-4D97-AF65-F5344CB8AC3E}">
        <p14:creationId xmlns:p14="http://schemas.microsoft.com/office/powerpoint/2010/main" val="372104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Segoe UI" panose="020B0502040204020203" pitchFamily="34" charset="0"/>
                <a:cs typeface="Segoe UI" panose="020B0502040204020203" pitchFamily="34" charset="0"/>
              </a:rPr>
              <a:t>TOOLS</a:t>
            </a:r>
            <a:endParaRPr dirty="0">
              <a:latin typeface="Segoe UI" panose="020B0502040204020203" pitchFamily="34" charset="0"/>
              <a:cs typeface="Segoe UI" panose="020B0502040204020203" pitchFamily="34" charset="0"/>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685800" lvl="1" indent="-228600" algn="l" rtl="0">
              <a:lnSpc>
                <a:spcPct val="120000"/>
              </a:lnSpc>
              <a:spcBef>
                <a:spcPts val="0"/>
              </a:spcBef>
              <a:spcAft>
                <a:spcPts val="0"/>
              </a:spcAft>
              <a:buClr>
                <a:schemeClr val="lt1"/>
              </a:buClr>
              <a:buSzPts val="2000"/>
              <a:buChar char="•"/>
            </a:pPr>
            <a:r>
              <a:rPr lang="en-US" sz="2200" dirty="0">
                <a:latin typeface="Segoe UI" panose="020B0502040204020203" pitchFamily="34" charset="0"/>
                <a:cs typeface="Segoe UI" panose="020B0502040204020203" pitchFamily="34" charset="0"/>
              </a:rPr>
              <a:t>DevSecOps integrates security practices into the DevOps processes, ensuring security is addressed throughout the entire software development lifecycle. This approach requires collaboration between the development (DEV), operations (OPS), and security (SEC) teams in order to create a secure and seamless workflow from development to deployment.</a:t>
            </a:r>
          </a:p>
          <a:p>
            <a:pPr marL="685800" lvl="1" indent="-228600" algn="l" rtl="0">
              <a:lnSpc>
                <a:spcPct val="90000"/>
              </a:lnSpc>
              <a:spcBef>
                <a:spcPts val="0"/>
              </a:spcBef>
              <a:spcAft>
                <a:spcPts val="0"/>
              </a:spcAft>
              <a:buClr>
                <a:schemeClr val="lt1"/>
              </a:buClr>
              <a:buSzPts val="2000"/>
              <a:buChar char="•"/>
            </a:pPr>
            <a:endParaRPr lang="en-US" sz="2200" dirty="0">
              <a:latin typeface="Segoe UI" panose="020B0502040204020203" pitchFamily="34" charset="0"/>
              <a:cs typeface="Segoe UI" panose="020B0502040204020203" pitchFamily="34" charset="0"/>
            </a:endParaRPr>
          </a:p>
          <a:p>
            <a:pPr marL="685800" lvl="1" indent="-228600" algn="l" rtl="0">
              <a:lnSpc>
                <a:spcPct val="90000"/>
              </a:lnSpc>
              <a:spcBef>
                <a:spcPts val="0"/>
              </a:spcBef>
              <a:spcAft>
                <a:spcPts val="0"/>
              </a:spcAft>
              <a:buClr>
                <a:schemeClr val="lt1"/>
              </a:buClr>
              <a:buSzPts val="2000"/>
              <a:buChar char="•"/>
            </a:pPr>
            <a:endParaRPr lang="en-US" sz="2200" dirty="0">
              <a:latin typeface="Segoe UI" panose="020B0502040204020203" pitchFamily="34" charset="0"/>
              <a:cs typeface="Segoe UI" panose="020B0502040204020203" pitchFamily="34" charset="0"/>
            </a:endParaRPr>
          </a:p>
          <a:p>
            <a:pPr marL="685800" lvl="1" indent="-228600" algn="l" rtl="0">
              <a:lnSpc>
                <a:spcPct val="90000"/>
              </a:lnSpc>
              <a:spcBef>
                <a:spcPts val="500"/>
              </a:spcBef>
              <a:spcAft>
                <a:spcPts val="0"/>
              </a:spcAft>
              <a:buClr>
                <a:schemeClr val="lt1"/>
              </a:buClr>
              <a:buSzPts val="2000"/>
              <a:buChar char="•"/>
            </a:pPr>
            <a:r>
              <a:rPr lang="en-US" sz="2200" dirty="0" err="1">
                <a:latin typeface="Segoe UI" panose="020B0502040204020203" pitchFamily="34" charset="0"/>
                <a:cs typeface="Segoe UI" panose="020B0502040204020203" pitchFamily="34" charset="0"/>
              </a:rPr>
              <a:t>CPPCheck</a:t>
            </a:r>
            <a:r>
              <a:rPr lang="en-US" sz="2200" dirty="0">
                <a:latin typeface="Segoe UI" panose="020B0502040204020203" pitchFamily="34" charset="0"/>
                <a:cs typeface="Segoe UI" panose="020B0502040204020203" pitchFamily="34" charset="0"/>
              </a:rPr>
              <a:t>: static code analysis (</a:t>
            </a:r>
            <a:r>
              <a:rPr lang="en-US" sz="2200" dirty="0">
                <a:latin typeface="Segoe UI" panose="020B0502040204020203" pitchFamily="34" charset="0"/>
                <a:cs typeface="Segoe UI" panose="020B0502040204020203" pitchFamily="34" charset="0"/>
                <a:hlinkClick r:id="rId4"/>
              </a:rPr>
              <a:t>https://cppcheck.sourceforge.io/</a:t>
            </a:r>
            <a:r>
              <a:rPr lang="en-US" sz="2200" dirty="0">
                <a:latin typeface="Segoe UI" panose="020B0502040204020203" pitchFamily="34" charset="0"/>
                <a:cs typeface="Segoe UI" panose="020B0502040204020203" pitchFamily="34" charset="0"/>
              </a:rPr>
              <a:t>) </a:t>
            </a:r>
          </a:p>
          <a:p>
            <a:pPr marL="685800" lvl="1" indent="-228600" algn="l" rtl="0">
              <a:lnSpc>
                <a:spcPct val="90000"/>
              </a:lnSpc>
              <a:spcBef>
                <a:spcPts val="500"/>
              </a:spcBef>
              <a:spcAft>
                <a:spcPts val="0"/>
              </a:spcAft>
              <a:buClr>
                <a:schemeClr val="lt1"/>
              </a:buClr>
              <a:buSzPts val="2000"/>
              <a:buChar char="•"/>
            </a:pPr>
            <a:endParaRPr lang="en-US" sz="2200" dirty="0">
              <a:latin typeface="Segoe UI" panose="020B0502040204020203" pitchFamily="34" charset="0"/>
              <a:cs typeface="Segoe UI" panose="020B0502040204020203" pitchFamily="34" charset="0"/>
            </a:endParaRPr>
          </a:p>
          <a:p>
            <a:pPr marL="685800" lvl="1" indent="-228600" algn="l" rtl="0">
              <a:lnSpc>
                <a:spcPct val="90000"/>
              </a:lnSpc>
              <a:spcBef>
                <a:spcPts val="500"/>
              </a:spcBef>
              <a:spcAft>
                <a:spcPts val="0"/>
              </a:spcAft>
              <a:buClr>
                <a:schemeClr val="lt1"/>
              </a:buClr>
              <a:buSzPts val="2000"/>
              <a:buChar char="•"/>
            </a:pPr>
            <a:r>
              <a:rPr lang="en-US" sz="2200" dirty="0">
                <a:latin typeface="Segoe UI" panose="020B0502040204020203" pitchFamily="34" charset="0"/>
                <a:cs typeface="Segoe UI" panose="020B0502040204020203" pitchFamily="34" charset="0"/>
              </a:rPr>
              <a:t>Clang: front-end compiler (</a:t>
            </a:r>
            <a:r>
              <a:rPr lang="en-US" sz="2200" dirty="0">
                <a:latin typeface="Segoe UI" panose="020B0502040204020203" pitchFamily="34" charset="0"/>
                <a:cs typeface="Segoe UI" panose="020B0502040204020203" pitchFamily="34" charset="0"/>
                <a:hlinkClick r:id="rId5"/>
              </a:rPr>
              <a:t>https://clang.llvm.org/</a:t>
            </a:r>
            <a:r>
              <a:rPr lang="en-US" sz="2200" dirty="0">
                <a:latin typeface="Segoe UI" panose="020B0502040204020203" pitchFamily="34" charset="0"/>
                <a:cs typeface="Segoe UI" panose="020B0502040204020203" pitchFamily="34" charset="0"/>
              </a:rPr>
              <a:t>)</a:t>
            </a:r>
          </a:p>
          <a:p>
            <a:pPr marL="685800" lvl="1" indent="-228600" algn="l" rtl="0">
              <a:lnSpc>
                <a:spcPct val="90000"/>
              </a:lnSpc>
              <a:spcBef>
                <a:spcPts val="500"/>
              </a:spcBef>
              <a:spcAft>
                <a:spcPts val="0"/>
              </a:spcAft>
              <a:buClr>
                <a:schemeClr val="lt1"/>
              </a:buClr>
              <a:buSzPts val="2000"/>
              <a:buChar char="•"/>
            </a:pPr>
            <a:endParaRPr lang="en-US" sz="2200" dirty="0">
              <a:latin typeface="Segoe UI" panose="020B0502040204020203" pitchFamily="34" charset="0"/>
              <a:cs typeface="Segoe UI" panose="020B0502040204020203" pitchFamily="34" charset="0"/>
            </a:endParaRPr>
          </a:p>
          <a:p>
            <a:pPr marL="685800" lvl="1" indent="-228600" algn="l" rtl="0">
              <a:lnSpc>
                <a:spcPct val="90000"/>
              </a:lnSpc>
              <a:spcBef>
                <a:spcPts val="500"/>
              </a:spcBef>
              <a:spcAft>
                <a:spcPts val="0"/>
              </a:spcAft>
              <a:buClr>
                <a:schemeClr val="lt1"/>
              </a:buClr>
              <a:buSzPts val="2000"/>
              <a:buChar char="•"/>
            </a:pPr>
            <a:r>
              <a:rPr lang="en-US" sz="2200" dirty="0" err="1">
                <a:latin typeface="Segoe UI" panose="020B0502040204020203" pitchFamily="34" charset="0"/>
                <a:cs typeface="Segoe UI" panose="020B0502040204020203" pitchFamily="34" charset="0"/>
              </a:rPr>
              <a:t>Parasoft</a:t>
            </a:r>
            <a:r>
              <a:rPr lang="en-US" sz="2200" dirty="0">
                <a:latin typeface="Segoe UI" panose="020B0502040204020203" pitchFamily="34" charset="0"/>
                <a:cs typeface="Segoe UI" panose="020B0502040204020203" pitchFamily="34" charset="0"/>
              </a:rPr>
              <a:t>: automated testing suite (</a:t>
            </a:r>
            <a:r>
              <a:rPr lang="en-US" sz="2200" dirty="0">
                <a:latin typeface="Segoe UI" panose="020B0502040204020203" pitchFamily="34" charset="0"/>
                <a:cs typeface="Segoe UI" panose="020B0502040204020203" pitchFamily="34" charset="0"/>
                <a:hlinkClick r:id="rId6"/>
              </a:rPr>
              <a:t>https://www.parasoft.com/</a:t>
            </a:r>
            <a:r>
              <a:rPr lang="en-US" sz="2200" dirty="0">
                <a:latin typeface="Segoe UI" panose="020B0502040204020203" pitchFamily="34" charset="0"/>
                <a:cs typeface="Segoe UI" panose="020B0502040204020203" pitchFamily="34" charset="0"/>
              </a:rPr>
              <a:t>)</a:t>
            </a:r>
          </a:p>
          <a:p>
            <a:pPr marL="685800" lvl="1" indent="-228600" algn="l" rtl="0">
              <a:lnSpc>
                <a:spcPct val="90000"/>
              </a:lnSpc>
              <a:spcBef>
                <a:spcPts val="500"/>
              </a:spcBef>
              <a:spcAft>
                <a:spcPts val="0"/>
              </a:spcAft>
              <a:buClr>
                <a:schemeClr val="lt1"/>
              </a:buClr>
              <a:buSzPts val="2000"/>
              <a:buChar char="•"/>
            </a:pPr>
            <a:endParaRPr lang="en-US" sz="2200" dirty="0">
              <a:latin typeface="Segoe UI" panose="020B0502040204020203" pitchFamily="34" charset="0"/>
              <a:cs typeface="Segoe UI" panose="020B0502040204020203" pitchFamily="34" charset="0"/>
            </a:endParaRPr>
          </a:p>
          <a:p>
            <a:pPr marL="685800" lvl="1" indent="-228600" algn="l" rtl="0">
              <a:lnSpc>
                <a:spcPct val="90000"/>
              </a:lnSpc>
              <a:spcBef>
                <a:spcPts val="500"/>
              </a:spcBef>
              <a:spcAft>
                <a:spcPts val="0"/>
              </a:spcAft>
              <a:buClr>
                <a:schemeClr val="lt1"/>
              </a:buClr>
              <a:buSzPts val="2000"/>
              <a:buChar char="•"/>
            </a:pPr>
            <a:r>
              <a:rPr lang="en-US" sz="2200" dirty="0" err="1">
                <a:latin typeface="Segoe UI" panose="020B0502040204020203" pitchFamily="34" charset="0"/>
                <a:cs typeface="Segoe UI" panose="020B0502040204020203" pitchFamily="34" charset="0"/>
              </a:rPr>
              <a:t>GoogleTest</a:t>
            </a:r>
            <a:r>
              <a:rPr lang="en-US" sz="2200" dirty="0">
                <a:latin typeface="Segoe UI" panose="020B0502040204020203" pitchFamily="34" charset="0"/>
                <a:cs typeface="Segoe UI" panose="020B0502040204020203" pitchFamily="34" charset="0"/>
              </a:rPr>
              <a:t> - Google testing and mocking framework – GitHub  (</a:t>
            </a:r>
            <a:r>
              <a:rPr lang="en-US" sz="2200" dirty="0">
                <a:latin typeface="Segoe UI" panose="020B0502040204020203" pitchFamily="34" charset="0"/>
                <a:cs typeface="Segoe UI" panose="020B0502040204020203" pitchFamily="34" charset="0"/>
                <a:hlinkClick r:id="rId7"/>
              </a:rPr>
              <a:t>https://github.com/google/googletest</a:t>
            </a:r>
            <a:r>
              <a:rPr lang="en-US" sz="2200" dirty="0">
                <a:latin typeface="Segoe UI" panose="020B0502040204020203" pitchFamily="34" charset="0"/>
                <a:cs typeface="Segoe UI" panose="020B0502040204020203" pitchFamily="34" charset="0"/>
              </a:rPr>
              <a:t>)</a:t>
            </a:r>
          </a:p>
          <a:p>
            <a:pPr marL="685800" lvl="1" indent="-228600" algn="l" rtl="0">
              <a:lnSpc>
                <a:spcPct val="90000"/>
              </a:lnSpc>
              <a:spcBef>
                <a:spcPts val="500"/>
              </a:spcBef>
              <a:spcAft>
                <a:spcPts val="0"/>
              </a:spcAft>
              <a:buClr>
                <a:schemeClr val="lt1"/>
              </a:buClr>
              <a:buSzPts val="2000"/>
              <a:buChar char="•"/>
            </a:pPr>
            <a:endParaRPr lang="en-US" dirty="0"/>
          </a:p>
        </p:txBody>
      </p:sp>
      <p:pic>
        <p:nvPicPr>
          <p:cNvPr id="211" name="Google Shape;211;p1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Segoe UI" panose="020B0502040204020203" pitchFamily="34" charset="0"/>
                <a:cs typeface="Segoe UI" panose="020B0502040204020203" pitchFamily="34" charset="0"/>
              </a:rPr>
              <a:t>RISKS AND BENEFITS</a:t>
            </a:r>
            <a:endParaRPr dirty="0">
              <a:latin typeface="Segoe UI" panose="020B0502040204020203" pitchFamily="34" charset="0"/>
              <a:cs typeface="Segoe UI" panose="020B0502040204020203" pitchFamily="34" charset="0"/>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chemeClr val="lt1"/>
              </a:buClr>
              <a:buSzPts val="2000"/>
              <a:buChar char="•"/>
            </a:pPr>
            <a:r>
              <a:rPr lang="en-US" sz="1800" dirty="0">
                <a:latin typeface="Segoe UI" panose="020B0502040204020203" pitchFamily="34" charset="0"/>
                <a:cs typeface="Segoe UI" panose="020B0502040204020203" pitchFamily="34" charset="0"/>
              </a:rPr>
              <a:t>DevSecOps pipeline offers a comprehensive approach for incorporating security into every stage of software development lifecycle and early identification and remediation of potential vulnerabilities. </a:t>
            </a:r>
          </a:p>
          <a:p>
            <a:pPr marL="228600" lvl="0" indent="-228600" algn="l" rtl="0">
              <a:lnSpc>
                <a:spcPct val="120000"/>
              </a:lnSpc>
              <a:spcBef>
                <a:spcPts val="0"/>
              </a:spcBef>
              <a:spcAft>
                <a:spcPts val="0"/>
              </a:spcAft>
              <a:buClr>
                <a:schemeClr val="lt1"/>
              </a:buClr>
              <a:buSzPts val="2000"/>
              <a:buChar char="•"/>
            </a:pPr>
            <a:r>
              <a:rPr lang="en-US" sz="1800" dirty="0">
                <a:latin typeface="Segoe UI" panose="020B0502040204020203" pitchFamily="34" charset="0"/>
                <a:cs typeface="Segoe UI" panose="020B0502040204020203" pitchFamily="34" charset="0"/>
              </a:rPr>
              <a:t>Delaying action could expose us to increased security threats, possibly leading to data breaches, loss of customer trust and legal ramifications. </a:t>
            </a:r>
          </a:p>
          <a:p>
            <a:pPr marL="228600" lvl="0" indent="-228600" algn="l" rtl="0">
              <a:lnSpc>
                <a:spcPct val="120000"/>
              </a:lnSpc>
              <a:spcBef>
                <a:spcPts val="0"/>
              </a:spcBef>
              <a:spcAft>
                <a:spcPts val="0"/>
              </a:spcAft>
              <a:buClr>
                <a:schemeClr val="lt1"/>
              </a:buClr>
              <a:buSzPts val="2000"/>
              <a:buChar char="•"/>
            </a:pPr>
            <a:r>
              <a:rPr lang="en-US" sz="1800" dirty="0">
                <a:latin typeface="Segoe UI" panose="020B0502040204020203" pitchFamily="34" charset="0"/>
                <a:cs typeface="Segoe UI" panose="020B0502040204020203" pitchFamily="34" charset="0"/>
              </a:rPr>
              <a:t>Strategy may lack in areas like continuous education of team members about new security threats and integration of advanced threat detection technologies. </a:t>
            </a:r>
          </a:p>
          <a:p>
            <a:pPr marL="228600" lvl="0" indent="-228600" algn="l" rtl="0">
              <a:lnSpc>
                <a:spcPct val="120000"/>
              </a:lnSpc>
              <a:spcBef>
                <a:spcPts val="0"/>
              </a:spcBef>
              <a:spcAft>
                <a:spcPts val="0"/>
              </a:spcAft>
              <a:buClr>
                <a:schemeClr val="lt1"/>
              </a:buClr>
              <a:buSzPts val="2000"/>
              <a:buChar char="•"/>
            </a:pPr>
            <a:r>
              <a:rPr lang="en-US" sz="1800" dirty="0">
                <a:latin typeface="Segoe UI" panose="020B0502040204020203" pitchFamily="34" charset="0"/>
                <a:cs typeface="Segoe UI" panose="020B0502040204020203" pitchFamily="34" charset="0"/>
              </a:rPr>
              <a:t>Risks associated with this strategy include overreliance on automated tools without proper human oversight and possible integration of insecure third-party components. </a:t>
            </a:r>
          </a:p>
          <a:p>
            <a:pPr marL="228600" lvl="0" indent="-228600" algn="l" rtl="0">
              <a:lnSpc>
                <a:spcPct val="120000"/>
              </a:lnSpc>
              <a:spcBef>
                <a:spcPts val="0"/>
              </a:spcBef>
              <a:spcAft>
                <a:spcPts val="0"/>
              </a:spcAft>
              <a:buClr>
                <a:schemeClr val="lt1"/>
              </a:buClr>
              <a:buSzPts val="2000"/>
              <a:buChar char="•"/>
            </a:pPr>
            <a:r>
              <a:rPr lang="en-US" sz="1800" dirty="0">
                <a:latin typeface="Segoe UI" panose="020B0502040204020203" pitchFamily="34" charset="0"/>
                <a:cs typeface="Segoe UI" panose="020B0502040204020203" pitchFamily="34" charset="0"/>
              </a:rPr>
              <a:t>To protect against these risks, it is key to strike a balance between automation and manual reviews, monitor updates and patches on systems regularly, and promote an environment in which there is constant security education and awareness across your team. </a:t>
            </a:r>
          </a:p>
          <a:p>
            <a:pPr marL="228600" lvl="0" indent="-228600" algn="l" rtl="0">
              <a:lnSpc>
                <a:spcPct val="120000"/>
              </a:lnSpc>
              <a:spcBef>
                <a:spcPts val="0"/>
              </a:spcBef>
              <a:spcAft>
                <a:spcPts val="0"/>
              </a:spcAft>
              <a:buClr>
                <a:schemeClr val="lt1"/>
              </a:buClr>
              <a:buSzPts val="2000"/>
              <a:buChar char="•"/>
            </a:pPr>
            <a:r>
              <a:rPr lang="en-US" sz="1800" dirty="0">
                <a:latin typeface="Segoe UI" panose="020B0502040204020203" pitchFamily="34" charset="0"/>
                <a:cs typeface="Segoe UI" panose="020B0502040204020203" pitchFamily="34" charset="0"/>
              </a:rPr>
              <a:t>Steps should include developing effective training programs, intensifying manual security reviews and adapting security protocols regularly in response to emerging threats. </a:t>
            </a:r>
            <a:endParaRPr sz="1800" dirty="0">
              <a:latin typeface="Segoe UI" panose="020B0502040204020203" pitchFamily="34" charset="0"/>
              <a:cs typeface="Segoe UI" panose="020B0502040204020203" pitchFamily="34" charset="0"/>
            </a:endParaRPr>
          </a:p>
        </p:txBody>
      </p:sp>
      <p:pic>
        <p:nvPicPr>
          <p:cNvPr id="218" name="Google Shape;218;p11"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Segoe UI" panose="020B0502040204020203" pitchFamily="34" charset="0"/>
                <a:cs typeface="Segoe UI" panose="020B0502040204020203" pitchFamily="34" charset="0"/>
              </a:rPr>
              <a:t>RECOMMENDATIONS</a:t>
            </a:r>
            <a:endParaRPr dirty="0">
              <a:latin typeface="Segoe UI" panose="020B0502040204020203" pitchFamily="34" charset="0"/>
              <a:cs typeface="Segoe UI" panose="020B0502040204020203" pitchFamily="34" charset="0"/>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100000"/>
              </a:lnSpc>
              <a:spcBef>
                <a:spcPts val="0"/>
              </a:spcBef>
              <a:spcAft>
                <a:spcPts val="0"/>
              </a:spcAft>
              <a:buClr>
                <a:schemeClr val="lt1"/>
              </a:buClr>
              <a:buSzPts val="1800"/>
              <a:buChar char="•"/>
            </a:pPr>
            <a:r>
              <a:rPr lang="en-US" sz="2000" dirty="0">
                <a:latin typeface="Segoe UI" panose="020B0502040204020203" pitchFamily="34" charset="0"/>
                <a:cs typeface="Segoe UI" panose="020B0502040204020203" pitchFamily="34" charset="0"/>
              </a:rPr>
              <a:t>Current gap in encryption policies for data in use. Recommendation to adopt industry standards for memory encryption to mitigate this gap.</a:t>
            </a:r>
          </a:p>
          <a:p>
            <a:pPr marL="1143000" lvl="2" indent="-228600" algn="l" rtl="0">
              <a:lnSpc>
                <a:spcPct val="100000"/>
              </a:lnSpc>
              <a:spcBef>
                <a:spcPts val="0"/>
              </a:spcBef>
              <a:spcAft>
                <a:spcPts val="0"/>
              </a:spcAft>
              <a:buClr>
                <a:schemeClr val="lt1"/>
              </a:buClr>
              <a:buSzPts val="1800"/>
              <a:buChar char="•"/>
            </a:pPr>
            <a:r>
              <a:rPr lang="en-US" sz="2000" dirty="0">
                <a:latin typeface="Segoe UI" panose="020B0502040204020203" pitchFamily="34" charset="0"/>
                <a:cs typeface="Segoe UI" panose="020B0502040204020203" pitchFamily="34" charset="0"/>
              </a:rPr>
              <a:t>Focus on improving the implementation of secure coding standards and conducting regular security audits to identify and address potential vulnerabilities.</a:t>
            </a:r>
            <a:endParaRPr sz="2000" dirty="0">
              <a:latin typeface="Segoe UI" panose="020B0502040204020203" pitchFamily="34" charset="0"/>
              <a:cs typeface="Segoe UI" panose="020B0502040204020203" pitchFamily="34" charset="0"/>
            </a:endParaRPr>
          </a:p>
        </p:txBody>
      </p:sp>
      <p:pic>
        <p:nvPicPr>
          <p:cNvPr id="225" name="Google Shape;225;p12"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Segoe UI" panose="020B0502040204020203" pitchFamily="34" charset="0"/>
                <a:cs typeface="Segoe UI" panose="020B0502040204020203" pitchFamily="34" charset="0"/>
              </a:rPr>
              <a:t>CONCLUSIONS</a:t>
            </a:r>
            <a:endParaRPr dirty="0">
              <a:latin typeface="Segoe UI" panose="020B0502040204020203" pitchFamily="34" charset="0"/>
              <a:cs typeface="Segoe UI" panose="020B0502040204020203" pitchFamily="34" charset="0"/>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Clr>
                <a:schemeClr val="lt1"/>
              </a:buClr>
              <a:buSzPts val="2200"/>
              <a:buChar char="•"/>
            </a:pPr>
            <a:r>
              <a:rPr lang="en-US" sz="2000" dirty="0">
                <a:latin typeface="Segoe UI" panose="020B0502040204020203" pitchFamily="34" charset="0"/>
                <a:cs typeface="Segoe UI" panose="020B0502040204020203" pitchFamily="34" charset="0"/>
              </a:rPr>
              <a:t>At Green Pace, adopting best practices, coding standards, defense-in-depth, constant consideration of motives for potential attacks, and maintaining a "no one is safe" approach to security and prevention will help transform DevOps to DevSecOps.</a:t>
            </a:r>
            <a:endParaRPr sz="2000" dirty="0">
              <a:latin typeface="Segoe UI" panose="020B0502040204020203" pitchFamily="34" charset="0"/>
              <a:cs typeface="Segoe UI" panose="020B0502040204020203" pitchFamily="34" charset="0"/>
            </a:endParaRPr>
          </a:p>
        </p:txBody>
      </p:sp>
      <p:pic>
        <p:nvPicPr>
          <p:cNvPr id="232" name="Google Shape;232;p13"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367765"/>
            <a:ext cx="8610600" cy="535617"/>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092871"/>
            <a:ext cx="10820400" cy="1661344"/>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latin typeface="Segoe UI" panose="020B0502040204020203" pitchFamily="34" charset="0"/>
                <a:cs typeface="Segoe UI" panose="020B0502040204020203" pitchFamily="34" charset="0"/>
              </a:rPr>
              <a:t>The Green Pace security policy was established to ensure consistent application of security principles across all software development projects. It supports a defense-in-depth approach by providing comprehensive guidelines that cover all aspects of secure coding and system architecture.</a:t>
            </a:r>
            <a:endParaRPr sz="1600" dirty="0">
              <a:latin typeface="Segoe UI" panose="020B0502040204020203" pitchFamily="34" charset="0"/>
              <a:cs typeface="Segoe UI" panose="020B0502040204020203" pitchFamily="34" charset="0"/>
            </a:endParaRP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9" name="Audio 28">
            <a:hlinkClick r:id="" action="ppaction://media"/>
            <a:extLst>
              <a:ext uri="{FF2B5EF4-FFF2-40B4-BE49-F238E27FC236}">
                <a16:creationId xmlns:a16="http://schemas.microsoft.com/office/drawing/2014/main" id="{824C2CB7-32F5-D76C-82B4-1A4C14CEC4B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83"/>
    </mc:Choice>
    <mc:Fallback>
      <p:transition spd="slow" advTm="24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b="0" i="1" dirty="0">
                <a:solidFill>
                  <a:schemeClr val="bg1"/>
                </a:solidFill>
                <a:effectLst/>
                <a:latin typeface="Segoe UI" panose="020B0502040204020203" pitchFamily="34" charset="0"/>
                <a:cs typeface="Segoe UI" panose="020B0502040204020203" pitchFamily="34" charset="0"/>
              </a:rPr>
              <a:t>Cisco ASA Series General Operations ASDM Configuration Guide 33</a:t>
            </a:r>
            <a:r>
              <a:rPr lang="en-US" b="0" i="0" dirty="0">
                <a:solidFill>
                  <a:schemeClr val="bg1"/>
                </a:solidFill>
                <a:effectLst/>
                <a:latin typeface="Segoe UI" panose="020B0502040204020203" pitchFamily="34" charset="0"/>
                <a:cs typeface="Segoe UI" panose="020B0502040204020203" pitchFamily="34" charset="0"/>
              </a:rPr>
              <a:t>. (n.d.).</a:t>
            </a:r>
            <a:br>
              <a:rPr lang="en-US" b="0" i="0" dirty="0">
                <a:solidFill>
                  <a:schemeClr val="bg1"/>
                </a:solidFill>
                <a:effectLst/>
                <a:latin typeface="Segoe UI" panose="020B0502040204020203" pitchFamily="34" charset="0"/>
                <a:cs typeface="Segoe UI" panose="020B0502040204020203" pitchFamily="34" charset="0"/>
              </a:rPr>
            </a:br>
            <a:r>
              <a:rPr lang="en-US" b="0" i="0" dirty="0">
                <a:solidFill>
                  <a:schemeClr val="bg1"/>
                </a:solidFill>
                <a:effectLst/>
                <a:latin typeface="Segoe UI" panose="020B0502040204020203" pitchFamily="34" charset="0"/>
                <a:cs typeface="Segoe UI" panose="020B0502040204020203" pitchFamily="34" charset="0"/>
                <a:hlinkClick r:id="rId4"/>
              </a:rPr>
              <a:t>https://www.cisco.com/c/en/us/td/docs/security/asa/asa92/asdm72/general/asa-general-asdm/aaa-overview.pdf</a:t>
            </a:r>
            <a:endParaRPr lang="en-US" b="0" i="0" dirty="0">
              <a:solidFill>
                <a:schemeClr val="bg1"/>
              </a:solidFill>
              <a:effectLst/>
              <a:latin typeface="Segoe UI" panose="020B0502040204020203" pitchFamily="34" charset="0"/>
              <a:cs typeface="Segoe UI" panose="020B0502040204020203" pitchFamily="34" charset="0"/>
            </a:endParaRPr>
          </a:p>
          <a:p>
            <a:pPr marL="228600" lvl="0" indent="-228600" algn="l" rtl="0">
              <a:lnSpc>
                <a:spcPct val="90000"/>
              </a:lnSpc>
              <a:spcBef>
                <a:spcPts val="0"/>
              </a:spcBef>
              <a:spcAft>
                <a:spcPts val="0"/>
              </a:spcAft>
              <a:buClr>
                <a:schemeClr val="lt1"/>
              </a:buClr>
              <a:buSzPts val="2200"/>
              <a:buChar char="•"/>
            </a:pPr>
            <a:r>
              <a:rPr lang="en-US" b="0" i="1" dirty="0">
                <a:solidFill>
                  <a:schemeClr val="bg1"/>
                </a:solidFill>
                <a:effectLst/>
                <a:latin typeface="Segoe UI" panose="020B0502040204020203" pitchFamily="34" charset="0"/>
                <a:cs typeface="Segoe UI" panose="020B0502040204020203" pitchFamily="34" charset="0"/>
              </a:rPr>
              <a:t>Ransomware payment debate resurfaces amid Change Healthcare incident</a:t>
            </a:r>
            <a:r>
              <a:rPr lang="en-US" b="0" i="0" dirty="0">
                <a:solidFill>
                  <a:schemeClr val="bg1"/>
                </a:solidFill>
                <a:effectLst/>
                <a:latin typeface="Segoe UI" panose="020B0502040204020203" pitchFamily="34" charset="0"/>
                <a:cs typeface="Segoe UI" panose="020B0502040204020203" pitchFamily="34" charset="0"/>
              </a:rPr>
              <a:t>. (2024, March 18). Nextgov.com. </a:t>
            </a:r>
            <a:br>
              <a:rPr lang="en-US" b="0" i="0" dirty="0">
                <a:solidFill>
                  <a:schemeClr val="bg1"/>
                </a:solidFill>
                <a:effectLst/>
                <a:latin typeface="Segoe UI" panose="020B0502040204020203" pitchFamily="34" charset="0"/>
                <a:cs typeface="Segoe UI" panose="020B0502040204020203" pitchFamily="34" charset="0"/>
              </a:rPr>
            </a:br>
            <a:r>
              <a:rPr lang="en-US" b="0" i="0" dirty="0">
                <a:solidFill>
                  <a:schemeClr val="bg1"/>
                </a:solidFill>
                <a:effectLst/>
                <a:latin typeface="Segoe UI" panose="020B0502040204020203" pitchFamily="34" charset="0"/>
                <a:cs typeface="Segoe UI" panose="020B0502040204020203" pitchFamily="34" charset="0"/>
                <a:hlinkClick r:id="rId5"/>
              </a:rPr>
              <a:t>https://www.nextgov.com/cybersecurity/2024/03/ransomware-payment-debate-resurfaces-amid-change-healthcare-incident/395026/</a:t>
            </a:r>
            <a:endParaRPr lang="en-US" dirty="0">
              <a:solidFill>
                <a:schemeClr val="bg1"/>
              </a:solidFill>
              <a:latin typeface="Segoe UI" panose="020B0502040204020203" pitchFamily="34" charset="0"/>
              <a:cs typeface="Segoe UI" panose="020B0502040204020203" pitchFamily="34" charset="0"/>
            </a:endParaRPr>
          </a:p>
          <a:p>
            <a:pPr marL="228600" lvl="0" indent="-228600" algn="l" rtl="0">
              <a:lnSpc>
                <a:spcPct val="90000"/>
              </a:lnSpc>
              <a:spcBef>
                <a:spcPts val="0"/>
              </a:spcBef>
              <a:spcAft>
                <a:spcPts val="0"/>
              </a:spcAft>
              <a:buClr>
                <a:schemeClr val="lt1"/>
              </a:buClr>
              <a:buSzPts val="2200"/>
              <a:buChar char="•"/>
            </a:pPr>
            <a:r>
              <a:rPr lang="en-US" b="0" i="0" dirty="0">
                <a:solidFill>
                  <a:schemeClr val="bg1"/>
                </a:solidFill>
                <a:effectLst/>
                <a:latin typeface="Segoe UI" panose="020B0502040204020203" pitchFamily="34" charset="0"/>
                <a:cs typeface="Segoe UI" panose="020B0502040204020203" pitchFamily="34" charset="0"/>
              </a:rPr>
              <a:t>Wikipedia Contributors. (2019, April 20). </a:t>
            </a:r>
            <a:r>
              <a:rPr lang="en-US" b="0" i="1" dirty="0">
                <a:solidFill>
                  <a:schemeClr val="bg1"/>
                </a:solidFill>
                <a:effectLst/>
                <a:latin typeface="Segoe UI" panose="020B0502040204020203" pitchFamily="34" charset="0"/>
                <a:cs typeface="Segoe UI" panose="020B0502040204020203" pitchFamily="34" charset="0"/>
              </a:rPr>
              <a:t>Risk matrix</a:t>
            </a:r>
            <a:r>
              <a:rPr lang="en-US" b="0" i="0" dirty="0">
                <a:solidFill>
                  <a:schemeClr val="bg1"/>
                </a:solidFill>
                <a:effectLst/>
                <a:latin typeface="Segoe UI" panose="020B0502040204020203" pitchFamily="34" charset="0"/>
                <a:cs typeface="Segoe UI" panose="020B0502040204020203" pitchFamily="34" charset="0"/>
              </a:rPr>
              <a:t>. Wikipedia; Wikimedia Foundation.</a:t>
            </a:r>
            <a:br>
              <a:rPr lang="en-US" b="0" i="0" dirty="0">
                <a:solidFill>
                  <a:schemeClr val="bg1"/>
                </a:solidFill>
                <a:effectLst/>
                <a:latin typeface="Segoe UI" panose="020B0502040204020203" pitchFamily="34" charset="0"/>
                <a:cs typeface="Segoe UI" panose="020B0502040204020203" pitchFamily="34" charset="0"/>
              </a:rPr>
            </a:br>
            <a:r>
              <a:rPr lang="en-US" b="0" i="0" dirty="0">
                <a:solidFill>
                  <a:schemeClr val="bg1"/>
                </a:solidFill>
                <a:effectLst/>
                <a:latin typeface="Segoe UI" panose="020B0502040204020203" pitchFamily="34" charset="0"/>
                <a:cs typeface="Segoe UI" panose="020B0502040204020203" pitchFamily="34" charset="0"/>
                <a:hlinkClick r:id="rId6"/>
              </a:rPr>
              <a:t>https://en.wikipedia.org/wiki/Risk_Matrix</a:t>
            </a:r>
            <a:endParaRPr lang="en-US" b="0" i="0" dirty="0">
              <a:solidFill>
                <a:schemeClr val="bg1"/>
              </a:solidFill>
              <a:effectLst/>
              <a:latin typeface="Segoe UI" panose="020B0502040204020203" pitchFamily="34" charset="0"/>
              <a:cs typeface="Segoe UI" panose="020B0502040204020203" pitchFamily="34" charset="0"/>
            </a:endParaRPr>
          </a:p>
          <a:p>
            <a:pPr marL="228600" lvl="0" indent="-228600" algn="l" rtl="0">
              <a:lnSpc>
                <a:spcPct val="90000"/>
              </a:lnSpc>
              <a:spcBef>
                <a:spcPts val="0"/>
              </a:spcBef>
              <a:spcAft>
                <a:spcPts val="0"/>
              </a:spcAft>
              <a:buClr>
                <a:schemeClr val="lt1"/>
              </a:buClr>
              <a:buSzPts val="2200"/>
              <a:buChar char="•"/>
            </a:pPr>
            <a:endParaRPr lang="en-US" b="0" i="0" dirty="0">
              <a:solidFill>
                <a:schemeClr val="bg1"/>
              </a:solidFill>
              <a:effectLst/>
              <a:latin typeface="Calibri" panose="020F0502020204030204" pitchFamily="34" charset="0"/>
            </a:endParaRPr>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14997" y="668297"/>
            <a:ext cx="8610600" cy="88815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Segoe UI" panose="020B0502040204020203" pitchFamily="34" charset="0"/>
                <a:cs typeface="Segoe UI" panose="020B0502040204020203" pitchFamily="34" charset="0"/>
              </a:rPr>
              <a:t>THREATS MATRIX</a:t>
            </a:r>
            <a:endParaRPr dirty="0">
              <a:latin typeface="Segoe UI" panose="020B0502040204020203" pitchFamily="34" charset="0"/>
              <a:cs typeface="Segoe UI" panose="020B0502040204020203" pitchFamily="34" charset="0"/>
            </a:endParaRPr>
          </a:p>
        </p:txBody>
      </p:sp>
      <p:sp>
        <p:nvSpPr>
          <p:cNvPr id="160" name="Google Shape;160;p4"/>
          <p:cNvSpPr txBox="1">
            <a:spLocks noGrp="1"/>
          </p:cNvSpPr>
          <p:nvPr>
            <p:ph type="body" idx="1"/>
          </p:nvPr>
        </p:nvSpPr>
        <p:spPr>
          <a:xfrm>
            <a:off x="396607" y="2194550"/>
            <a:ext cx="4208444" cy="4024200"/>
          </a:xfrm>
          <a:prstGeom prst="rect">
            <a:avLst/>
          </a:prstGeom>
          <a:noFill/>
          <a:ln>
            <a:noFill/>
          </a:ln>
        </p:spPr>
        <p:txBody>
          <a:bodyPr spcFirstLastPara="1" wrap="square" lIns="91425" tIns="45700" rIns="91425" bIns="45700" anchor="t" anchorCtr="0">
            <a:normAutofit fontScale="85000" lnSpcReduction="10000"/>
          </a:bodyPr>
          <a:lstStyle/>
          <a:p>
            <a:pPr marL="228600" lvl="0" indent="0" algn="l" rtl="0">
              <a:lnSpc>
                <a:spcPct val="107916"/>
              </a:lnSpc>
              <a:spcBef>
                <a:spcPts val="0"/>
              </a:spcBef>
              <a:spcAft>
                <a:spcPts val="0"/>
              </a:spcAft>
              <a:buSzPts val="1800"/>
              <a:buNone/>
            </a:pPr>
            <a:r>
              <a:rPr lang="en-US" sz="2000" b="1" dirty="0">
                <a:solidFill>
                  <a:srgbClr val="FFFFFF"/>
                </a:solidFill>
                <a:latin typeface="Segoe UI" panose="020B0502040204020203" pitchFamily="34" charset="0"/>
                <a:cs typeface="Segoe UI" panose="020B0502040204020203" pitchFamily="34" charset="0"/>
              </a:rPr>
              <a:t>Likelihood</a:t>
            </a:r>
            <a:r>
              <a:rPr lang="en-US" sz="2000" dirty="0">
                <a:solidFill>
                  <a:srgbClr val="FFFFFF"/>
                </a:solidFill>
                <a:latin typeface="Segoe UI" panose="020B0502040204020203" pitchFamily="34" charset="0"/>
                <a:cs typeface="Segoe UI" panose="020B0502040204020203" pitchFamily="34" charset="0"/>
              </a:rPr>
              <a:t>: Determined based on how frequently the issue occurs in typical development scenarios and the ease with which it can be introduced.</a:t>
            </a:r>
          </a:p>
          <a:p>
            <a:pPr marL="228600" lvl="0" indent="0" algn="l" rtl="0">
              <a:lnSpc>
                <a:spcPct val="107916"/>
              </a:lnSpc>
              <a:spcBef>
                <a:spcPts val="0"/>
              </a:spcBef>
              <a:spcAft>
                <a:spcPts val="0"/>
              </a:spcAft>
              <a:buSzPts val="1800"/>
              <a:buNone/>
            </a:pPr>
            <a:endParaRPr lang="en-US" sz="2000" dirty="0">
              <a:solidFill>
                <a:srgbClr val="FFFFFF"/>
              </a:solidFill>
              <a:latin typeface="Segoe UI" panose="020B0502040204020203" pitchFamily="34" charset="0"/>
              <a:cs typeface="Segoe UI" panose="020B0502040204020203" pitchFamily="34" charset="0"/>
            </a:endParaRPr>
          </a:p>
          <a:p>
            <a:pPr marL="228600" lvl="0" indent="0" algn="l" rtl="0">
              <a:lnSpc>
                <a:spcPct val="107916"/>
              </a:lnSpc>
              <a:spcBef>
                <a:spcPts val="0"/>
              </a:spcBef>
              <a:spcAft>
                <a:spcPts val="0"/>
              </a:spcAft>
              <a:buSzPts val="1800"/>
              <a:buNone/>
            </a:pPr>
            <a:r>
              <a:rPr lang="en-US" sz="2000" b="1" dirty="0">
                <a:solidFill>
                  <a:srgbClr val="FFFFFF"/>
                </a:solidFill>
                <a:latin typeface="Segoe UI" panose="020B0502040204020203" pitchFamily="34" charset="0"/>
                <a:cs typeface="Segoe UI" panose="020B0502040204020203" pitchFamily="34" charset="0"/>
              </a:rPr>
              <a:t>Priority</a:t>
            </a:r>
            <a:r>
              <a:rPr lang="en-US" sz="2000" dirty="0">
                <a:solidFill>
                  <a:srgbClr val="FFFFFF"/>
                </a:solidFill>
                <a:latin typeface="Segoe UI" panose="020B0502040204020203" pitchFamily="34" charset="0"/>
                <a:cs typeface="Segoe UI" panose="020B0502040204020203" pitchFamily="34" charset="0"/>
              </a:rPr>
              <a:t>: Determined based on the potential impact on system security, including the severity of consequences if the vulnerability is exploited. High-priority issues are those that pose significant risks to system integrity and confidentiality, while medium and low priorities are based on the relative severity and potential harm caused by the vulnerabilities.</a:t>
            </a:r>
            <a:endParaRPr dirty="0">
              <a:latin typeface="Segoe UI" panose="020B0502040204020203" pitchFamily="34" charset="0"/>
              <a:cs typeface="Segoe UI" panose="020B0502040204020203" pitchFamily="34" charset="0"/>
            </a:endParaRPr>
          </a:p>
        </p:txBody>
      </p:sp>
      <p:pic>
        <p:nvPicPr>
          <p:cNvPr id="162" name="Google Shape;162;p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C2051F4A-3B07-F348-49C8-1CE5DC1D7129}"/>
              </a:ext>
            </a:extLst>
          </p:cNvPr>
          <p:cNvGraphicFramePr>
            <a:graphicFrameLocks noGrp="1"/>
          </p:cNvGraphicFramePr>
          <p:nvPr>
            <p:extLst>
              <p:ext uri="{D42A27DB-BD31-4B8C-83A1-F6EECF244321}">
                <p14:modId xmlns:p14="http://schemas.microsoft.com/office/powerpoint/2010/main" val="2758122514"/>
              </p:ext>
            </p:extLst>
          </p:nvPr>
        </p:nvGraphicFramePr>
        <p:xfrm>
          <a:off x="5068865" y="1809252"/>
          <a:ext cx="6356732" cy="4083623"/>
        </p:xfrm>
        <a:graphic>
          <a:graphicData uri="http://schemas.openxmlformats.org/drawingml/2006/table">
            <a:tbl>
              <a:tblPr firstRow="1" bandRow="1">
                <a:tableStyleId>{802198C4-3087-4945-87E3-76CBB3509B7E}</a:tableStyleId>
              </a:tblPr>
              <a:tblGrid>
                <a:gridCol w="561860">
                  <a:extLst>
                    <a:ext uri="{9D8B030D-6E8A-4147-A177-3AD203B41FA5}">
                      <a16:colId xmlns:a16="http://schemas.microsoft.com/office/drawing/2014/main" val="3198104306"/>
                    </a:ext>
                  </a:extLst>
                </a:gridCol>
                <a:gridCol w="1233889">
                  <a:extLst>
                    <a:ext uri="{9D8B030D-6E8A-4147-A177-3AD203B41FA5}">
                      <a16:colId xmlns:a16="http://schemas.microsoft.com/office/drawing/2014/main" val="2682631120"/>
                    </a:ext>
                  </a:extLst>
                </a:gridCol>
                <a:gridCol w="1443210">
                  <a:extLst>
                    <a:ext uri="{9D8B030D-6E8A-4147-A177-3AD203B41FA5}">
                      <a16:colId xmlns:a16="http://schemas.microsoft.com/office/drawing/2014/main" val="4565205"/>
                    </a:ext>
                  </a:extLst>
                </a:gridCol>
                <a:gridCol w="1652530">
                  <a:extLst>
                    <a:ext uri="{9D8B030D-6E8A-4147-A177-3AD203B41FA5}">
                      <a16:colId xmlns:a16="http://schemas.microsoft.com/office/drawing/2014/main" val="920326244"/>
                    </a:ext>
                  </a:extLst>
                </a:gridCol>
                <a:gridCol w="1465243">
                  <a:extLst>
                    <a:ext uri="{9D8B030D-6E8A-4147-A177-3AD203B41FA5}">
                      <a16:colId xmlns:a16="http://schemas.microsoft.com/office/drawing/2014/main" val="893517194"/>
                    </a:ext>
                  </a:extLst>
                </a:gridCol>
              </a:tblGrid>
              <a:tr h="486315">
                <a:tc rowSpan="2">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endParaRPr lang="en-US" sz="16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endParaRPr lang="en-US" sz="1400" b="0" i="0" u="none" strike="noStrike" cap="none" dirty="0">
                        <a:solidFill>
                          <a:schemeClr val="tx1"/>
                        </a:solidFill>
                        <a:latin typeface="Segoe UI" panose="020B0502040204020203" pitchFamily="34" charset="0"/>
                        <a:cs typeface="Segoe UI" panose="020B0502040204020203" pitchFamily="34" charset="0"/>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lnSpc>
                          <a:spcPct val="200000"/>
                        </a:lnSpc>
                      </a:pPr>
                      <a:r>
                        <a:rPr lang="en-US" sz="1400" b="0" i="0" u="none" strike="noStrike" cap="none" dirty="0">
                          <a:solidFill>
                            <a:schemeClr val="tx1"/>
                          </a:solidFill>
                          <a:latin typeface="Segoe UI" panose="020B0502040204020203" pitchFamily="34" charset="0"/>
                          <a:cs typeface="Segoe UI" panose="020B0502040204020203" pitchFamily="34" charset="0"/>
                          <a:sym typeface="Century Gothic"/>
                        </a:rPr>
                        <a:t>SEVERITY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hMerge="1">
                  <a:txBody>
                    <a:bodyPr/>
                    <a:lstStyle/>
                    <a:p>
                      <a:r>
                        <a:rPr lang="en-US" dirty="0"/>
                        <a:t>Severity</a:t>
                      </a:r>
                    </a:p>
                  </a:txBody>
                  <a:tcPr>
                    <a:solidFill>
                      <a:srgbClr val="FFC000"/>
                    </a:solidFill>
                  </a:tcPr>
                </a:tc>
                <a:tc hMerge="1">
                  <a:txBody>
                    <a:bodyPr/>
                    <a:lstStyle/>
                    <a:p>
                      <a:endParaRPr lang="en-US" dirty="0"/>
                    </a:p>
                  </a:txBody>
                  <a:tcPr>
                    <a:solidFill>
                      <a:srgbClr val="FFC000"/>
                    </a:solidFill>
                  </a:tcPr>
                </a:tc>
                <a:extLst>
                  <a:ext uri="{0D108BD9-81ED-4DB2-BD59-A6C34878D82A}">
                    <a16:rowId xmlns:a16="http://schemas.microsoft.com/office/drawing/2014/main" val="330214618"/>
                  </a:ext>
                </a:extLst>
              </a:tr>
              <a:tr h="350992">
                <a:tc vMerge="1">
                  <a:txBody>
                    <a:bodyPr/>
                    <a:lstStyle/>
                    <a:p>
                      <a:pPr marL="0" marR="0" lvl="0" indent="0" algn="ctr" defTabSz="914400" rtl="0" eaLnBrk="1" fontAlgn="auto" latinLnBrk="0" hangingPunct="1">
                        <a:lnSpc>
                          <a:spcPct val="200000"/>
                        </a:lnSpc>
                        <a:spcBef>
                          <a:spcPts val="0"/>
                        </a:spcBef>
                        <a:spcAft>
                          <a:spcPts val="0"/>
                        </a:spcAft>
                        <a:buClr>
                          <a:srgbClr val="000000"/>
                        </a:buClr>
                        <a:buSzTx/>
                        <a:buFont typeface="Arial"/>
                        <a:buNone/>
                        <a:tabLst/>
                        <a:defRPr/>
                      </a:pPr>
                      <a:endParaRPr lang="en-US" sz="16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lumMod val="65000"/>
                      </a:schemeClr>
                    </a:solidFill>
                  </a:tcPr>
                </a:tc>
                <a:tc>
                  <a:txBody>
                    <a:bodyPr/>
                    <a:lstStyle/>
                    <a:p>
                      <a:endParaRPr lang="en-US" sz="1400" dirty="0">
                        <a:latin typeface="Segoe UI" panose="020B0502040204020203" pitchFamily="34"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200000"/>
                        </a:lnSpc>
                      </a:pPr>
                      <a:r>
                        <a:rPr lang="en-US" sz="1400" b="0" i="0" u="none" strike="noStrike" cap="none" dirty="0">
                          <a:solidFill>
                            <a:schemeClr val="tx1"/>
                          </a:solidFill>
                          <a:latin typeface="Segoe UI" panose="020B0502040204020203" pitchFamily="34" charset="0"/>
                          <a:cs typeface="Segoe UI" panose="020B0502040204020203" pitchFamily="34" charset="0"/>
                          <a:sym typeface="Century Gothic"/>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r>
                        <a:rPr lang="en-US" sz="1400" b="0" i="0" u="none" strike="noStrike" cap="none" dirty="0">
                          <a:solidFill>
                            <a:schemeClr val="tx1"/>
                          </a:solidFill>
                          <a:latin typeface="Segoe UI" panose="020B0502040204020203" pitchFamily="34" charset="0"/>
                          <a:cs typeface="Segoe UI" panose="020B0502040204020203" pitchFamily="34" charset="0"/>
                          <a:sym typeface="Century Gothic"/>
                        </a:rPr>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r>
                        <a:rPr lang="en-US" sz="1600" b="0" i="0" u="none" strike="noStrike" cap="none" dirty="0">
                          <a:solidFill>
                            <a:schemeClr val="tx1"/>
                          </a:solidFill>
                          <a:latin typeface="Century Gothic"/>
                          <a:sym typeface="Century Gothic"/>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557020553"/>
                  </a:ext>
                </a:extLst>
              </a:tr>
              <a:tr h="679508">
                <a:tc rowSpan="3">
                  <a:txBody>
                    <a:bodyPr/>
                    <a:lstStyle/>
                    <a:p>
                      <a:pPr algn="ctr">
                        <a:lnSpc>
                          <a:spcPct val="200000"/>
                        </a:lnSpc>
                      </a:pPr>
                      <a:r>
                        <a:rPr lang="en-US" sz="1600" b="0" i="0" u="none" strike="noStrike" cap="none" dirty="0">
                          <a:solidFill>
                            <a:schemeClr val="tx1"/>
                          </a:solidFill>
                          <a:latin typeface="Segoe UI" panose="020B0502040204020203" pitchFamily="34" charset="0"/>
                          <a:cs typeface="Segoe UI" panose="020B0502040204020203" pitchFamily="34" charset="0"/>
                          <a:sym typeface="Century Gothic"/>
                        </a:rPr>
                        <a:t>PROBABILITY</a:t>
                      </a:r>
                    </a:p>
                  </a:txBody>
                  <a:tcPr vert="vert27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r>
                        <a:rPr lang="en-US" sz="1400" b="0" i="0" u="none" strike="noStrike" cap="none" dirty="0">
                          <a:solidFill>
                            <a:schemeClr val="tx1"/>
                          </a:solidFill>
                          <a:latin typeface="Segoe UI" panose="020B0502040204020203" pitchFamily="34" charset="0"/>
                          <a:cs typeface="Segoe UI" panose="020B0502040204020203" pitchFamily="34" charset="0"/>
                          <a:sym typeface="Century Gothic"/>
                        </a:rPr>
                        <a:t>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endParaRPr lang="en-US" sz="1400" b="0" i="0" u="none" strike="noStrike" cap="none" dirty="0">
                        <a:solidFill>
                          <a:schemeClr val="tx1"/>
                        </a:solidFill>
                        <a:latin typeface="Segoe UI" panose="020B0502040204020203" pitchFamily="34" charset="0"/>
                        <a:cs typeface="Segoe UI" panose="020B0502040204020203" pitchFamily="34" charset="0"/>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200000"/>
                        </a:lnSpc>
                      </a:pPr>
                      <a:endParaRPr lang="en-US" sz="1400" b="0" i="0" u="none" strike="noStrike" cap="none" dirty="0">
                        <a:solidFill>
                          <a:schemeClr val="tx1"/>
                        </a:solidFill>
                        <a:latin typeface="Segoe UI" panose="020B0502040204020203" pitchFamily="34" charset="0"/>
                        <a:cs typeface="Segoe UI" panose="020B0502040204020203" pitchFamily="34" charset="0"/>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STD-003-CPP</a:t>
                      </a:r>
                    </a:p>
                    <a:p>
                      <a:pPr algn="ctr">
                        <a:lnSpc>
                          <a:spcPct val="200000"/>
                        </a:lnSpc>
                      </a:pPr>
                      <a:r>
                        <a:rPr lang="en-US" sz="1400" b="0" i="0" u="none" strike="noStrike" cap="none" dirty="0">
                          <a:solidFill>
                            <a:schemeClr val="tx1"/>
                          </a:solidFill>
                          <a:latin typeface="Century Gothic"/>
                          <a:sym typeface="Century Gothic"/>
                        </a:rPr>
                        <a:t>STD-005-CPP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094752222"/>
                  </a:ext>
                </a:extLst>
              </a:tr>
              <a:tr h="1239103">
                <a:tc vMerge="1">
                  <a:txBody>
                    <a:bodyPr/>
                    <a:lstStyle/>
                    <a:p>
                      <a:pPr algn="ctr">
                        <a:lnSpc>
                          <a:spcPct val="200000"/>
                        </a:lnSpc>
                      </a:pPr>
                      <a:endParaRPr lang="en-US" sz="16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lnSpc>
                          <a:spcPct val="200000"/>
                        </a:lnSpc>
                      </a:pPr>
                      <a:r>
                        <a:rPr lang="en-US" sz="1400" b="0" i="0" u="none" strike="noStrike" cap="none" dirty="0">
                          <a:solidFill>
                            <a:schemeClr val="tx1"/>
                          </a:solidFill>
                          <a:latin typeface="Segoe UI" panose="020B0502040204020203" pitchFamily="34" charset="0"/>
                          <a:cs typeface="Segoe UI" panose="020B0502040204020203" pitchFamily="34" charset="0"/>
                          <a:sym typeface="Century Gothic"/>
                        </a:rPr>
                        <a:t>PROBABLE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r>
                        <a:rPr lang="en-US" sz="1400" b="0" i="0" u="none" strike="noStrike" cap="none" dirty="0">
                          <a:solidFill>
                            <a:schemeClr val="tx1"/>
                          </a:solidFill>
                          <a:latin typeface="Segoe UI" panose="020B0502040204020203" pitchFamily="34" charset="0"/>
                          <a:cs typeface="Segoe UI" panose="020B0502040204020203" pitchFamily="34" charset="0"/>
                          <a:sym typeface="Century Gothic"/>
                        </a:rPr>
                        <a:t>STD-007-CPP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200000"/>
                        </a:lnSpc>
                      </a:pPr>
                      <a:endParaRPr lang="en-US" sz="1400" b="0" i="0" u="none" strike="noStrike" cap="none" dirty="0">
                        <a:solidFill>
                          <a:schemeClr val="tx1"/>
                        </a:solidFill>
                        <a:latin typeface="Segoe UI" panose="020B0502040204020203" pitchFamily="34" charset="0"/>
                        <a:cs typeface="Segoe UI" panose="020B0502040204020203" pitchFamily="34" charset="0"/>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STD-002-CPP</a:t>
                      </a:r>
                    </a:p>
                    <a:p>
                      <a:pPr algn="ctr">
                        <a:lnSpc>
                          <a:spcPct val="200000"/>
                        </a:lnSpc>
                      </a:pPr>
                      <a:r>
                        <a:rPr lang="en-US" sz="1400" b="0" i="0" u="none" strike="noStrike" cap="none" dirty="0">
                          <a:solidFill>
                            <a:schemeClr val="tx1"/>
                          </a:solidFill>
                          <a:latin typeface="Century Gothic"/>
                          <a:sym typeface="Century Gothic"/>
                        </a:rPr>
                        <a:t>STD-004-CPP</a:t>
                      </a:r>
                    </a:p>
                    <a:p>
                      <a:pPr algn="ctr">
                        <a:lnSpc>
                          <a:spcPct val="200000"/>
                        </a:lnSpc>
                      </a:pPr>
                      <a:r>
                        <a:rPr lang="en-US" sz="1400" b="0" i="0" u="none" strike="noStrike" cap="none" dirty="0">
                          <a:solidFill>
                            <a:schemeClr val="tx1"/>
                          </a:solidFill>
                          <a:latin typeface="Century Gothic"/>
                          <a:sym typeface="Century Gothic"/>
                        </a:rPr>
                        <a:t>STD-009-CPP</a:t>
                      </a:r>
                    </a:p>
                    <a:p>
                      <a:pPr algn="ctr">
                        <a:lnSpc>
                          <a:spcPct val="200000"/>
                        </a:lnSpc>
                      </a:pPr>
                      <a:r>
                        <a:rPr lang="en-US" sz="1400" b="0" i="0" u="none" strike="noStrike" cap="none" dirty="0">
                          <a:solidFill>
                            <a:schemeClr val="tx1"/>
                          </a:solidFill>
                          <a:latin typeface="Century Gothic"/>
                          <a:sym typeface="Century Gothic"/>
                        </a:rPr>
                        <a:t>STD-010-CPP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57624065"/>
                  </a:ext>
                </a:extLst>
              </a:tr>
              <a:tr h="486315">
                <a:tc vMerge="1">
                  <a:txBody>
                    <a:bodyPr/>
                    <a:lstStyle/>
                    <a:p>
                      <a:pPr algn="ctr">
                        <a:lnSpc>
                          <a:spcPct val="200000"/>
                        </a:lnSpc>
                      </a:pPr>
                      <a:endParaRPr lang="en-US" sz="1600" b="0" i="0" u="none" strike="noStrike" cap="none" dirty="0">
                        <a:solidFill>
                          <a:schemeClr val="tx1"/>
                        </a:solidFill>
                        <a:latin typeface="Century Gothic"/>
                        <a:sym typeface="Century Gothic"/>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lnSpc>
                          <a:spcPct val="200000"/>
                        </a:lnSpc>
                      </a:pPr>
                      <a:r>
                        <a:rPr lang="en-US" sz="1400" b="0" i="0" u="none" strike="noStrike" cap="none" dirty="0">
                          <a:solidFill>
                            <a:schemeClr val="tx1"/>
                          </a:solidFill>
                          <a:latin typeface="Segoe UI" panose="020B0502040204020203" pitchFamily="34" charset="0"/>
                          <a:cs typeface="Segoe UI" panose="020B0502040204020203" pitchFamily="34" charset="0"/>
                          <a:sym typeface="Century Gothic"/>
                        </a:rPr>
                        <a:t>UNLIKELY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lnSpc>
                          <a:spcPct val="200000"/>
                        </a:lnSpc>
                      </a:pPr>
                      <a:r>
                        <a:rPr lang="en-US" sz="1400" b="0" i="0" u="none" strike="noStrike" cap="none" dirty="0">
                          <a:solidFill>
                            <a:schemeClr val="tx1"/>
                          </a:solidFill>
                          <a:latin typeface="Segoe UI" panose="020B0502040204020203" pitchFamily="34" charset="0"/>
                          <a:cs typeface="Segoe UI" panose="020B0502040204020203" pitchFamily="34" charset="0"/>
                          <a:sym typeface="Century Gothic"/>
                        </a:rPr>
                        <a:t>STD-006-CLG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200000"/>
                        </a:lnSpc>
                      </a:pPr>
                      <a:r>
                        <a:rPr lang="en-US" sz="1400" b="0" i="0" u="none" strike="noStrike" cap="none" dirty="0">
                          <a:solidFill>
                            <a:schemeClr val="tx1"/>
                          </a:solidFill>
                          <a:latin typeface="Segoe UI" panose="020B0502040204020203" pitchFamily="34" charset="0"/>
                          <a:cs typeface="Segoe UI" panose="020B0502040204020203" pitchFamily="34" charset="0"/>
                          <a:sym typeface="Century Gothic"/>
                        </a:rPr>
                        <a:t>STD-008-CPP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lnSpc>
                          <a:spcPct val="200000"/>
                        </a:lnSpc>
                      </a:pPr>
                      <a:r>
                        <a:rPr lang="en-US" sz="1400" b="0" i="0" u="none" strike="noStrike" cap="none" dirty="0">
                          <a:solidFill>
                            <a:schemeClr val="tx1"/>
                          </a:solidFill>
                          <a:latin typeface="Century Gothic"/>
                          <a:sym typeface="Century Gothic"/>
                        </a:rPr>
                        <a:t>STD-001-CPP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999554605"/>
                  </a:ext>
                </a:extLst>
              </a:tr>
            </a:tbl>
          </a:graphicData>
        </a:graphic>
      </p:graphicFrame>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9C8C-C930-FDFB-0628-1C982B136A51}"/>
              </a:ext>
            </a:extLst>
          </p:cNvPr>
          <p:cNvSpPr>
            <a:spLocks noGrp="1"/>
          </p:cNvSpPr>
          <p:nvPr>
            <p:ph type="title"/>
          </p:nvPr>
        </p:nvSpPr>
        <p:spPr>
          <a:xfrm>
            <a:off x="2895600" y="764373"/>
            <a:ext cx="8610600" cy="800022"/>
          </a:xfrm>
        </p:spPr>
        <p:txBody>
          <a:bodyPr/>
          <a:lstStyle/>
          <a:p>
            <a:r>
              <a:rPr lang="en-US" dirty="0">
                <a:latin typeface="Segoe UI" panose="020B0502040204020203" pitchFamily="34" charset="0"/>
                <a:cs typeface="Segoe UI" panose="020B0502040204020203" pitchFamily="34" charset="0"/>
              </a:rPr>
              <a:t>THREATS MATRIX</a:t>
            </a:r>
            <a:endParaRPr lang="en-US" dirty="0"/>
          </a:p>
        </p:txBody>
      </p:sp>
      <p:graphicFrame>
        <p:nvGraphicFramePr>
          <p:cNvPr id="4" name="Table 3">
            <a:extLst>
              <a:ext uri="{FF2B5EF4-FFF2-40B4-BE49-F238E27FC236}">
                <a16:creationId xmlns:a16="http://schemas.microsoft.com/office/drawing/2014/main" id="{F317C1C3-B3CF-1E8E-1C5D-59B7F32C5F09}"/>
              </a:ext>
            </a:extLst>
          </p:cNvPr>
          <p:cNvGraphicFramePr>
            <a:graphicFrameLocks noGrp="1"/>
          </p:cNvGraphicFramePr>
          <p:nvPr>
            <p:extLst>
              <p:ext uri="{D42A27DB-BD31-4B8C-83A1-F6EECF244321}">
                <p14:modId xmlns:p14="http://schemas.microsoft.com/office/powerpoint/2010/main" val="851521344"/>
              </p:ext>
            </p:extLst>
          </p:nvPr>
        </p:nvGraphicFramePr>
        <p:xfrm>
          <a:off x="491627" y="1564395"/>
          <a:ext cx="11208746" cy="4722076"/>
        </p:xfrm>
        <a:graphic>
          <a:graphicData uri="http://schemas.openxmlformats.org/drawingml/2006/table">
            <a:tbl>
              <a:tblPr firstRow="1" firstCol="1" bandRow="1">
                <a:tableStyleId>{802198C4-3087-4945-87E3-76CBB3509B7E}</a:tableStyleId>
              </a:tblPr>
              <a:tblGrid>
                <a:gridCol w="3023943">
                  <a:extLst>
                    <a:ext uri="{9D8B030D-6E8A-4147-A177-3AD203B41FA5}">
                      <a16:colId xmlns:a16="http://schemas.microsoft.com/office/drawing/2014/main" val="1715458238"/>
                    </a:ext>
                  </a:extLst>
                </a:gridCol>
                <a:gridCol w="873701">
                  <a:extLst>
                    <a:ext uri="{9D8B030D-6E8A-4147-A177-3AD203B41FA5}">
                      <a16:colId xmlns:a16="http://schemas.microsoft.com/office/drawing/2014/main" val="2827201779"/>
                    </a:ext>
                  </a:extLst>
                </a:gridCol>
                <a:gridCol w="1413622">
                  <a:extLst>
                    <a:ext uri="{9D8B030D-6E8A-4147-A177-3AD203B41FA5}">
                      <a16:colId xmlns:a16="http://schemas.microsoft.com/office/drawing/2014/main" val="3485152500"/>
                    </a:ext>
                  </a:extLst>
                </a:gridCol>
                <a:gridCol w="719844">
                  <a:extLst>
                    <a:ext uri="{9D8B030D-6E8A-4147-A177-3AD203B41FA5}">
                      <a16:colId xmlns:a16="http://schemas.microsoft.com/office/drawing/2014/main" val="3223967028"/>
                    </a:ext>
                  </a:extLst>
                </a:gridCol>
                <a:gridCol w="5177636">
                  <a:extLst>
                    <a:ext uri="{9D8B030D-6E8A-4147-A177-3AD203B41FA5}">
                      <a16:colId xmlns:a16="http://schemas.microsoft.com/office/drawing/2014/main" val="2343395532"/>
                    </a:ext>
                  </a:extLst>
                </a:gridCol>
              </a:tblGrid>
              <a:tr h="84286">
                <a:tc>
                  <a:txBody>
                    <a:bodyPr/>
                    <a:lstStyle/>
                    <a:p>
                      <a:pPr marL="0" marR="0" algn="ctr">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Threat</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tx1">
                        <a:lumMod val="50000"/>
                        <a:lumOff val="50000"/>
                      </a:schemeClr>
                    </a:solidFill>
                  </a:tcPr>
                </a:tc>
                <a:tc>
                  <a:txBody>
                    <a:bodyPr/>
                    <a:lstStyle/>
                    <a:p>
                      <a:pPr marL="0" marR="0" algn="ctr">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Likelihood</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tx1">
                        <a:lumMod val="50000"/>
                        <a:lumOff val="50000"/>
                      </a:schemeClr>
                    </a:solidFill>
                  </a:tcPr>
                </a:tc>
                <a:tc>
                  <a:txBody>
                    <a:bodyPr/>
                    <a:lstStyle/>
                    <a:p>
                      <a:pPr marL="0" marR="0" algn="ctr">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Severity</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tx1">
                        <a:lumMod val="50000"/>
                        <a:lumOff val="50000"/>
                      </a:schemeClr>
                    </a:solidFill>
                  </a:tcPr>
                </a:tc>
                <a:tc>
                  <a:txBody>
                    <a:bodyPr/>
                    <a:lstStyle/>
                    <a:p>
                      <a:pPr marL="0" marR="0" algn="ctr">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Priority</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tx1">
                        <a:lumMod val="50000"/>
                        <a:lumOff val="50000"/>
                      </a:schemeClr>
                    </a:solidFill>
                  </a:tcPr>
                </a:tc>
                <a:tc>
                  <a:txBody>
                    <a:bodyPr/>
                    <a:lstStyle/>
                    <a:p>
                      <a:pPr marL="0" marR="0" algn="ctr">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Explanation</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tx1">
                        <a:lumMod val="50000"/>
                        <a:lumOff val="50000"/>
                      </a:schemeClr>
                    </a:solidFill>
                  </a:tcPr>
                </a:tc>
                <a:extLst>
                  <a:ext uri="{0D108BD9-81ED-4DB2-BD59-A6C34878D82A}">
                    <a16:rowId xmlns:a16="http://schemas.microsoft.com/office/drawing/2014/main" val="1317427855"/>
                  </a:ext>
                </a:extLst>
              </a:tr>
              <a:tr h="491808">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Buffer overflow vulnerabilities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Buffer overflows occur when data exceeds the buffer's storage capacity, potentially leading to arbitrary code execution. This can be exploited by attackers to inject malicious code.</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extLst>
                  <a:ext uri="{0D108BD9-81ED-4DB2-BD59-A6C34878D82A}">
                    <a16:rowId xmlns:a16="http://schemas.microsoft.com/office/drawing/2014/main" val="3703419373"/>
                  </a:ext>
                </a:extLst>
              </a:tr>
              <a:tr h="410304">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SQL injection</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SQL injection allows attackers to manipulate database queries by inserting malicious SQL code, which can lead to data breaches or unauthorized data manipulation.</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bg2">
                        <a:lumMod val="75000"/>
                      </a:schemeClr>
                    </a:solidFill>
                  </a:tcPr>
                </a:tc>
                <a:extLst>
                  <a:ext uri="{0D108BD9-81ED-4DB2-BD59-A6C34878D82A}">
                    <a16:rowId xmlns:a16="http://schemas.microsoft.com/office/drawing/2014/main" val="4151119751"/>
                  </a:ext>
                </a:extLst>
              </a:tr>
              <a:tr h="410304">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Insufficient string storage space</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Failing to ensure sufficient storage for strings can lead to buffer overflows, which attackers can exploit to compromise the system.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extLst>
                  <a:ext uri="{0D108BD9-81ED-4DB2-BD59-A6C34878D82A}">
                    <a16:rowId xmlns:a16="http://schemas.microsoft.com/office/drawing/2014/main" val="328612684"/>
                  </a:ext>
                </a:extLst>
              </a:tr>
              <a:tr h="410304">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Accessing freed memory</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Accessing freed memory (use-after-free) can lead to unpredictable behavior, crashes, or exploitation by attackers to execute arbitrary code.</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bg2">
                        <a:lumMod val="75000"/>
                      </a:schemeClr>
                    </a:solidFill>
                  </a:tcPr>
                </a:tc>
                <a:extLst>
                  <a:ext uri="{0D108BD9-81ED-4DB2-BD59-A6C34878D82A}">
                    <a16:rowId xmlns:a16="http://schemas.microsoft.com/office/drawing/2014/main" val="851060438"/>
                  </a:ext>
                </a:extLst>
              </a:tr>
              <a:tr h="410304">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Unhandled exceptions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Unhandled exceptions can cause program crashes and leave the system in an insecure state, potentially exposing it to further attacks.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noFill/>
                  </a:tcPr>
                </a:tc>
                <a:extLst>
                  <a:ext uri="{0D108BD9-81ED-4DB2-BD59-A6C34878D82A}">
                    <a16:rowId xmlns:a16="http://schemas.microsoft.com/office/drawing/2014/main" val="3456323244"/>
                  </a:ext>
                </a:extLst>
              </a:tr>
              <a:tr h="410304">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Invalid container indices and iterators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High</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33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Using invalid indices or iterators can lead to out-of-bounds access, which can be exploited to execute arbitrary code or cause crashes.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bg2">
                        <a:lumMod val="75000"/>
                      </a:schemeClr>
                    </a:solidFill>
                  </a:tcPr>
                </a:tc>
                <a:extLst>
                  <a:ext uri="{0D108BD9-81ED-4DB2-BD59-A6C34878D82A}">
                    <a16:rowId xmlns:a16="http://schemas.microsoft.com/office/drawing/2014/main" val="3159109740"/>
                  </a:ext>
                </a:extLst>
              </a:tr>
              <a:tr h="410304">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Order of evaluation dependencies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Dependencies on the order of evaluation can lead to undefined behavior, causing potential security flaws or application instability.</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noFill/>
                  </a:tcPr>
                </a:tc>
                <a:extLst>
                  <a:ext uri="{0D108BD9-81ED-4DB2-BD59-A6C34878D82A}">
                    <a16:rowId xmlns:a16="http://schemas.microsoft.com/office/drawing/2014/main" val="2700000672"/>
                  </a:ext>
                </a:extLst>
              </a:tr>
              <a:tr h="410304">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Improper file handling</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Not closing files properly can lead to resource leaks, data corruption, or system crashes, making the system vulnerable to further exploits.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bg2">
                        <a:lumMod val="75000"/>
                      </a:schemeClr>
                    </a:solidFill>
                  </a:tcPr>
                </a:tc>
                <a:extLst>
                  <a:ext uri="{0D108BD9-81ED-4DB2-BD59-A6C34878D82A}">
                    <a16:rowId xmlns:a16="http://schemas.microsoft.com/office/drawing/2014/main" val="1559907718"/>
                  </a:ext>
                </a:extLst>
              </a:tr>
              <a:tr h="410304">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Out-of-range enumeration values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Low</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92D05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Medium</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FFC00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Casting to out-of-range enumeration values can lead to undefined behavior, causing potential security vulnerabilities or application crashes.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noFill/>
                  </a:tcPr>
                </a:tc>
                <a:extLst>
                  <a:ext uri="{0D108BD9-81ED-4DB2-BD59-A6C34878D82A}">
                    <a16:rowId xmlns:a16="http://schemas.microsoft.com/office/drawing/2014/main" val="3279461527"/>
                  </a:ext>
                </a:extLst>
              </a:tr>
              <a:tr h="328799">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Minor code quality issues</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Low</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92D05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Low</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92D05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Low</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rgbClr val="92D050"/>
                    </a:solidFill>
                  </a:tcPr>
                </a:tc>
                <a:tc>
                  <a:txBody>
                    <a:bodyPr/>
                    <a:lstStyle/>
                    <a:p>
                      <a:pPr marL="0" marR="0">
                        <a:lnSpc>
                          <a:spcPct val="115000"/>
                        </a:lnSpc>
                        <a:spcBef>
                          <a:spcPts val="0"/>
                        </a:spcBef>
                        <a:spcAft>
                          <a:spcPts val="0"/>
                        </a:spcAft>
                      </a:pPr>
                      <a:r>
                        <a:rPr lang="en-US" sz="1200" kern="0" dirty="0">
                          <a:solidFill>
                            <a:schemeClr val="bg1"/>
                          </a:solidFill>
                          <a:effectLst/>
                          <a:latin typeface="Segoe UI" panose="020B0502040204020203" pitchFamily="34" charset="0"/>
                          <a:cs typeface="Segoe UI" panose="020B0502040204020203" pitchFamily="34" charset="0"/>
                        </a:rPr>
                        <a:t>These issues are less likely to be exploited for significant harm but can still lead to bugs or minor vulnerabilities if left unchecked.</a:t>
                      </a:r>
                      <a:endParaRPr lang="en-US" sz="1200" kern="100" dirty="0">
                        <a:solidFill>
                          <a:schemeClr val="bg1"/>
                        </a:solidFill>
                        <a:effectLst/>
                        <a:latin typeface="Segoe UI" panose="020B0502040204020203" pitchFamily="34" charset="0"/>
                        <a:ea typeface="Aptos" panose="020B0004020202020204" pitchFamily="34" charset="0"/>
                        <a:cs typeface="Segoe UI" panose="020B0502040204020203" pitchFamily="34" charset="0"/>
                      </a:endParaRPr>
                    </a:p>
                  </a:txBody>
                  <a:tcPr marL="3691" marR="3691" marT="3691" marB="3691" anchor="ctr">
                    <a:solidFill>
                      <a:schemeClr val="bg2">
                        <a:lumMod val="75000"/>
                      </a:schemeClr>
                    </a:solidFill>
                  </a:tcPr>
                </a:tc>
                <a:extLst>
                  <a:ext uri="{0D108BD9-81ED-4DB2-BD59-A6C34878D82A}">
                    <a16:rowId xmlns:a16="http://schemas.microsoft.com/office/drawing/2014/main" val="3865346915"/>
                  </a:ext>
                </a:extLst>
              </a:tr>
            </a:tbl>
          </a:graphicData>
        </a:graphic>
      </p:graphicFrame>
      <p:pic>
        <p:nvPicPr>
          <p:cNvPr id="21" name="Audio 20">
            <a:hlinkClick r:id="" action="ppaction://media"/>
            <a:extLst>
              <a:ext uri="{FF2B5EF4-FFF2-40B4-BE49-F238E27FC236}">
                <a16:creationId xmlns:a16="http://schemas.microsoft.com/office/drawing/2014/main" id="{91E1022A-776A-0DCC-DC50-B2375F61AA7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2383252"/>
      </p:ext>
    </p:extLst>
  </p:cSld>
  <p:clrMapOvr>
    <a:masterClrMapping/>
  </p:clrMapOvr>
  <mc:AlternateContent xmlns:mc="http://schemas.openxmlformats.org/markup-compatibility/2006">
    <mc:Choice xmlns:p14="http://schemas.microsoft.com/office/powerpoint/2010/main" Requires="p14">
      <p:transition spd="slow" p14:dur="2000" advTm="36882"/>
    </mc:Choice>
    <mc:Fallback>
      <p:transition spd="slow" advTm="36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7" name="Table 6">
            <a:extLst>
              <a:ext uri="{FF2B5EF4-FFF2-40B4-BE49-F238E27FC236}">
                <a16:creationId xmlns:a16="http://schemas.microsoft.com/office/drawing/2014/main" id="{DC9F3585-B903-FF72-A6C0-2FF7F1AB785C}"/>
              </a:ext>
            </a:extLst>
          </p:cNvPr>
          <p:cNvGraphicFramePr>
            <a:graphicFrameLocks noGrp="1"/>
          </p:cNvGraphicFramePr>
          <p:nvPr>
            <p:extLst>
              <p:ext uri="{D42A27DB-BD31-4B8C-83A1-F6EECF244321}">
                <p14:modId xmlns:p14="http://schemas.microsoft.com/office/powerpoint/2010/main" val="1885658956"/>
              </p:ext>
            </p:extLst>
          </p:nvPr>
        </p:nvGraphicFramePr>
        <p:xfrm>
          <a:off x="539828" y="1812207"/>
          <a:ext cx="11204152" cy="4755494"/>
        </p:xfrm>
        <a:graphic>
          <a:graphicData uri="http://schemas.openxmlformats.org/drawingml/2006/table">
            <a:tbl>
              <a:tblPr firstRow="1" bandRow="1"/>
              <a:tblGrid>
                <a:gridCol w="5871989">
                  <a:extLst>
                    <a:ext uri="{9D8B030D-6E8A-4147-A177-3AD203B41FA5}">
                      <a16:colId xmlns:a16="http://schemas.microsoft.com/office/drawing/2014/main" val="1924340084"/>
                    </a:ext>
                  </a:extLst>
                </a:gridCol>
                <a:gridCol w="198303">
                  <a:extLst>
                    <a:ext uri="{9D8B030D-6E8A-4147-A177-3AD203B41FA5}">
                      <a16:colId xmlns:a16="http://schemas.microsoft.com/office/drawing/2014/main" val="2483404807"/>
                    </a:ext>
                  </a:extLst>
                </a:gridCol>
                <a:gridCol w="5133860">
                  <a:extLst>
                    <a:ext uri="{9D8B030D-6E8A-4147-A177-3AD203B41FA5}">
                      <a16:colId xmlns:a16="http://schemas.microsoft.com/office/drawing/2014/main" val="169543142"/>
                    </a:ext>
                  </a:extLst>
                </a:gridCol>
              </a:tblGrid>
              <a:tr h="350369">
                <a:tc>
                  <a:txBody>
                    <a:bodyPr/>
                    <a:lstStyle/>
                    <a:p>
                      <a:pPr algn="l" fontAlgn="b"/>
                      <a:r>
                        <a:rPr lang="en-US" sz="2400" b="0" i="0" u="none" strike="noStrike" dirty="0">
                          <a:solidFill>
                            <a:schemeClr val="bg1"/>
                          </a:solidFill>
                          <a:effectLst/>
                          <a:latin typeface="Segoe UI" panose="020B0502040204020203" pitchFamily="34" charset="0"/>
                          <a:cs typeface="Segoe UI" panose="020B0502040204020203" pitchFamily="34" charset="0"/>
                        </a:rPr>
                        <a:t>Principle</a:t>
                      </a:r>
                    </a:p>
                  </a:txBody>
                  <a:tcPr marL="3287" marR="3287" marT="3287" marB="0">
                    <a:lnL>
                      <a:noFill/>
                    </a:lnL>
                    <a:lnR>
                      <a:noFill/>
                    </a:lnR>
                    <a:lnT>
                      <a:noFill/>
                    </a:lnT>
                    <a:lnB>
                      <a:noFill/>
                    </a:lnB>
                    <a:solidFill>
                      <a:schemeClr val="bg1">
                        <a:lumMod val="50000"/>
                      </a:schemeClr>
                    </a:solidFill>
                  </a:tcPr>
                </a:tc>
                <a:tc>
                  <a:txBody>
                    <a:bodyPr/>
                    <a:lstStyle/>
                    <a:p>
                      <a:pPr algn="l" fontAlgn="b"/>
                      <a:endParaRPr lang="en-US" sz="2400" b="0" i="0" u="none" strike="noStrike" dirty="0">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solidFill>
                      <a:schemeClr val="bg1">
                        <a:lumMod val="50000"/>
                      </a:schemeClr>
                    </a:solidFill>
                  </a:tcPr>
                </a:tc>
                <a:tc>
                  <a:txBody>
                    <a:bodyPr/>
                    <a:lstStyle/>
                    <a:p>
                      <a:pPr algn="l" fontAlgn="b"/>
                      <a:r>
                        <a:rPr lang="en-US" sz="2400" b="0" i="0" u="none" strike="noStrike" dirty="0">
                          <a:solidFill>
                            <a:schemeClr val="bg1"/>
                          </a:solidFill>
                          <a:effectLst/>
                          <a:latin typeface="Segoe UI" panose="020B0502040204020203" pitchFamily="34" charset="0"/>
                          <a:cs typeface="Segoe UI" panose="020B0502040204020203" pitchFamily="34" charset="0"/>
                        </a:rPr>
                        <a:t>Standard</a:t>
                      </a:r>
                    </a:p>
                  </a:txBody>
                  <a:tcPr marL="3287" marR="3287" marT="3287" marB="0">
                    <a:lnL>
                      <a:noFill/>
                    </a:lnL>
                    <a:lnR>
                      <a:noFill/>
                    </a:lnR>
                    <a:lnT>
                      <a:noFill/>
                    </a:lnT>
                    <a:lnB>
                      <a:noFill/>
                    </a:lnB>
                    <a:solidFill>
                      <a:schemeClr val="bg1">
                        <a:lumMod val="50000"/>
                      </a:schemeClr>
                    </a:solidFill>
                  </a:tcPr>
                </a:tc>
                <a:extLst>
                  <a:ext uri="{0D108BD9-81ED-4DB2-BD59-A6C34878D82A}">
                    <a16:rowId xmlns:a16="http://schemas.microsoft.com/office/drawing/2014/main" val="2814014989"/>
                  </a:ext>
                </a:extLst>
              </a:tr>
              <a:tr h="350369">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1: Validate Input Data - Ensures consistency and avoids undefined behavior by enforcing single definitions.</a:t>
                      </a:r>
                    </a:p>
                  </a:txBody>
                  <a:tcPr marL="3287" marR="3287" marT="3287" marB="0">
                    <a:lnL>
                      <a:noFill/>
                    </a:lnL>
                    <a:lnR>
                      <a:noFill/>
                    </a:lnR>
                    <a:lnT>
                      <a:noFill/>
                    </a:lnT>
                    <a:lnB>
                      <a:noFill/>
                    </a:lnB>
                    <a:noFill/>
                  </a:tcPr>
                </a:tc>
                <a:tc>
                  <a:txBody>
                    <a:bodyPr/>
                    <a:lstStyle/>
                    <a:p>
                      <a:pPr algn="l" fontAlgn="b"/>
                      <a:endParaRPr lang="en-US" sz="1200" b="0" i="0" u="none" strike="noStrike" dirty="0">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noFill/>
                  </a:tcPr>
                </a:tc>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(STD-001-CPP) - Obey the One-Definition Rule</a:t>
                      </a:r>
                    </a:p>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(STD-004-JAV) - Prevent SQL Injection</a:t>
                      </a:r>
                    </a:p>
                  </a:txBody>
                  <a:tcPr marL="3287" marR="3287" marT="3287" marB="0">
                    <a:lnL>
                      <a:noFill/>
                    </a:lnL>
                    <a:lnR>
                      <a:noFill/>
                    </a:lnR>
                    <a:lnT>
                      <a:noFill/>
                    </a:lnT>
                    <a:lnB>
                      <a:noFill/>
                    </a:lnB>
                    <a:noFill/>
                  </a:tcPr>
                </a:tc>
                <a:extLst>
                  <a:ext uri="{0D108BD9-81ED-4DB2-BD59-A6C34878D82A}">
                    <a16:rowId xmlns:a16="http://schemas.microsoft.com/office/drawing/2014/main" val="684803803"/>
                  </a:ext>
                </a:extLst>
              </a:tr>
              <a:tr h="523910">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2: Heed Compiler Warnings - Avoids undefined behavior due to order dependencies.</a:t>
                      </a:r>
                    </a:p>
                  </a:txBody>
                  <a:tcPr marL="3287" marR="3287" marT="3287" marB="0">
                    <a:lnL>
                      <a:noFill/>
                    </a:lnL>
                    <a:lnR>
                      <a:noFill/>
                    </a:lnR>
                    <a:lnT>
                      <a:noFill/>
                    </a:lnT>
                    <a:lnB>
                      <a:noFill/>
                    </a:lnB>
                    <a:solidFill>
                      <a:schemeClr val="bg2">
                        <a:lumMod val="75000"/>
                      </a:schemeClr>
                    </a:solidFill>
                  </a:tcPr>
                </a:tc>
                <a:tc>
                  <a:txBody>
                    <a:bodyPr/>
                    <a:lstStyle/>
                    <a:p>
                      <a:pPr algn="l" fontAlgn="b"/>
                      <a:endParaRPr lang="en-US" sz="1200" b="0" i="0" u="none" strike="noStrike" dirty="0">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solidFill>
                      <a:schemeClr val="bg2">
                        <a:lumMod val="75000"/>
                      </a:schemeClr>
                    </a:solidFill>
                  </a:tcPr>
                </a:tc>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(STD-002-CPP) - Do Not Depend on the Order of Evaluation for Side Effects</a:t>
                      </a:r>
                    </a:p>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(STD-010-CPP) - Guarantee Container Indices and Iterators Are Within Valid Range</a:t>
                      </a:r>
                    </a:p>
                  </a:txBody>
                  <a:tcPr marL="3287" marR="3287" marT="3287" marB="0">
                    <a:lnL>
                      <a:noFill/>
                    </a:lnL>
                    <a:lnR>
                      <a:noFill/>
                    </a:lnR>
                    <a:lnT>
                      <a:noFill/>
                    </a:lnT>
                    <a:lnB>
                      <a:noFill/>
                    </a:lnB>
                    <a:solidFill>
                      <a:schemeClr val="bg2">
                        <a:lumMod val="75000"/>
                      </a:schemeClr>
                    </a:solidFill>
                  </a:tcPr>
                </a:tc>
                <a:extLst>
                  <a:ext uri="{0D108BD9-81ED-4DB2-BD59-A6C34878D82A}">
                    <a16:rowId xmlns:a16="http://schemas.microsoft.com/office/drawing/2014/main" val="2637215139"/>
                  </a:ext>
                </a:extLst>
              </a:tr>
              <a:tr h="292522">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3: Architect and Design for Security Policies - Ensures exceptions are properly handled.</a:t>
                      </a:r>
                    </a:p>
                  </a:txBody>
                  <a:tcPr marL="3287" marR="3287" marT="3287" marB="0">
                    <a:lnL>
                      <a:noFill/>
                    </a:lnL>
                    <a:lnR>
                      <a:noFill/>
                    </a:lnR>
                    <a:lnT>
                      <a:noFill/>
                    </a:lnT>
                    <a:lnB>
                      <a:noFill/>
                    </a:lnB>
                    <a:noFill/>
                  </a:tcPr>
                </a:tc>
                <a:tc>
                  <a:txBody>
                    <a:bodyPr/>
                    <a:lstStyle/>
                    <a:p>
                      <a:pPr algn="l" fontAlgn="b"/>
                      <a:endParaRPr lang="en-US" sz="1200" b="0" i="0" u="none" strike="noStrike">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noFill/>
                  </a:tcPr>
                </a:tc>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(STD-007-CPP) - Handle All Exceptions</a:t>
                      </a:r>
                    </a:p>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(STD-009-CPP) - Do Not Cast to Out-of-Range Enumeration Values</a:t>
                      </a:r>
                    </a:p>
                  </a:txBody>
                  <a:tcPr marL="3287" marR="3287" marT="3287" marB="0">
                    <a:lnL>
                      <a:noFill/>
                    </a:lnL>
                    <a:lnR>
                      <a:noFill/>
                    </a:lnR>
                    <a:lnT>
                      <a:noFill/>
                    </a:lnT>
                    <a:lnB>
                      <a:noFill/>
                    </a:lnB>
                    <a:noFill/>
                  </a:tcPr>
                </a:tc>
                <a:extLst>
                  <a:ext uri="{0D108BD9-81ED-4DB2-BD59-A6C34878D82A}">
                    <a16:rowId xmlns:a16="http://schemas.microsoft.com/office/drawing/2014/main" val="1818016137"/>
                  </a:ext>
                </a:extLst>
              </a:tr>
              <a:tr h="408216">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4: Keep It Simple - Avoids complexity by ensuring valid enumerations.</a:t>
                      </a:r>
                    </a:p>
                  </a:txBody>
                  <a:tcPr marL="3287" marR="3287" marT="3287" marB="0">
                    <a:lnL>
                      <a:noFill/>
                    </a:lnL>
                    <a:lnR>
                      <a:noFill/>
                    </a:lnR>
                    <a:lnT>
                      <a:noFill/>
                    </a:lnT>
                    <a:lnB>
                      <a:noFill/>
                    </a:lnB>
                    <a:solidFill>
                      <a:schemeClr val="bg2">
                        <a:lumMod val="75000"/>
                      </a:schemeClr>
                    </a:solidFill>
                  </a:tcPr>
                </a:tc>
                <a:tc>
                  <a:txBody>
                    <a:bodyPr/>
                    <a:lstStyle/>
                    <a:p>
                      <a:pPr algn="l" fontAlgn="b"/>
                      <a:endParaRPr lang="en-US" sz="1200" b="0" i="0" u="none" strike="noStrike" dirty="0">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solidFill>
                      <a:schemeClr val="bg2">
                        <a:lumMod val="75000"/>
                      </a:schemeClr>
                    </a:solidFill>
                  </a:tcPr>
                </a:tc>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(STD-009-CPP) - Do Not Cast to Out-of-Range Enumeration Values</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chemeClr val="bg1"/>
                          </a:solidFill>
                          <a:effectLst/>
                          <a:latin typeface="Segoe UI" panose="020B0502040204020203" pitchFamily="34" charset="0"/>
                          <a:cs typeface="Segoe UI" panose="020B0502040204020203" pitchFamily="34" charset="0"/>
                        </a:rPr>
                        <a:t>(STD-010-CPP) - Guarantee Container Indices and Iterators Are Within Valid Range</a:t>
                      </a:r>
                    </a:p>
                  </a:txBody>
                  <a:tcPr marL="3287" marR="3287" marT="3287" marB="0">
                    <a:lnL>
                      <a:noFill/>
                    </a:lnL>
                    <a:lnR>
                      <a:noFill/>
                    </a:lnR>
                    <a:lnT>
                      <a:noFill/>
                    </a:lnT>
                    <a:lnB>
                      <a:noFill/>
                    </a:lnB>
                    <a:solidFill>
                      <a:schemeClr val="bg2">
                        <a:lumMod val="75000"/>
                      </a:schemeClr>
                    </a:solidFill>
                  </a:tcPr>
                </a:tc>
                <a:extLst>
                  <a:ext uri="{0D108BD9-81ED-4DB2-BD59-A6C34878D82A}">
                    <a16:rowId xmlns:a16="http://schemas.microsoft.com/office/drawing/2014/main" val="2996098552"/>
                  </a:ext>
                </a:extLst>
              </a:tr>
              <a:tr h="408216">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5: Default Deny - Ensures resources are properly managed.</a:t>
                      </a:r>
                    </a:p>
                  </a:txBody>
                  <a:tcPr marL="3287" marR="3287" marT="3287" marB="0">
                    <a:lnL>
                      <a:noFill/>
                    </a:lnL>
                    <a:lnR>
                      <a:noFill/>
                    </a:lnR>
                    <a:lnT>
                      <a:noFill/>
                    </a:lnT>
                    <a:lnB>
                      <a:noFill/>
                    </a:lnB>
                    <a:noFill/>
                  </a:tcPr>
                </a:tc>
                <a:tc>
                  <a:txBody>
                    <a:bodyPr/>
                    <a:lstStyle/>
                    <a:p>
                      <a:pPr algn="l" fontAlgn="b"/>
                      <a:endParaRPr lang="en-US" sz="1200" b="0" i="0" u="none" strike="noStrike" dirty="0">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noFill/>
                  </a:tcPr>
                </a:tc>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(STD-005-CPP) - Do Not Access Freed Memory</a:t>
                      </a:r>
                    </a:p>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(STD-008-CPP) - Close Files When No Longer Needed</a:t>
                      </a:r>
                    </a:p>
                  </a:txBody>
                  <a:tcPr marL="3287" marR="3287" marT="3287" marB="0">
                    <a:lnL>
                      <a:noFill/>
                    </a:lnL>
                    <a:lnR>
                      <a:noFill/>
                    </a:lnR>
                    <a:lnT>
                      <a:noFill/>
                    </a:lnT>
                    <a:lnB>
                      <a:noFill/>
                    </a:lnB>
                    <a:noFill/>
                  </a:tcPr>
                </a:tc>
                <a:extLst>
                  <a:ext uri="{0D108BD9-81ED-4DB2-BD59-A6C34878D82A}">
                    <a16:rowId xmlns:a16="http://schemas.microsoft.com/office/drawing/2014/main" val="2669320735"/>
                  </a:ext>
                </a:extLst>
              </a:tr>
              <a:tr h="581757">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6: Adhere to the Principle of Least Privilege - Ensures indices are within valid ranges, preventing unauthorized access.</a:t>
                      </a:r>
                    </a:p>
                  </a:txBody>
                  <a:tcPr marL="3287" marR="3287" marT="3287" marB="0">
                    <a:lnL>
                      <a:noFill/>
                    </a:lnL>
                    <a:lnR>
                      <a:noFill/>
                    </a:lnR>
                    <a:lnT>
                      <a:noFill/>
                    </a:lnT>
                    <a:lnB>
                      <a:noFill/>
                    </a:lnB>
                    <a:solidFill>
                      <a:schemeClr val="bg2">
                        <a:lumMod val="75000"/>
                      </a:schemeClr>
                    </a:solidFill>
                  </a:tcPr>
                </a:tc>
                <a:tc>
                  <a:txBody>
                    <a:bodyPr/>
                    <a:lstStyle/>
                    <a:p>
                      <a:pPr algn="l" fontAlgn="b"/>
                      <a:endParaRPr lang="en-US" sz="1200" b="0" i="0" u="none" strike="noStrike" dirty="0">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solidFill>
                      <a:schemeClr val="bg2">
                        <a:lumMod val="75000"/>
                      </a:schemeClr>
                    </a:solidFill>
                  </a:tcPr>
                </a:tc>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(STD-009-CPP) - Do Not Cast to Out-of-Range Enumeration Values</a:t>
                      </a:r>
                    </a:p>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(STD-010-CPP) - Guarantee Container Indices and Iterators Are Within Valid Range</a:t>
                      </a:r>
                    </a:p>
                  </a:txBody>
                  <a:tcPr marL="3287" marR="3287" marT="3287" marB="0">
                    <a:lnL>
                      <a:noFill/>
                    </a:lnL>
                    <a:lnR>
                      <a:noFill/>
                    </a:lnR>
                    <a:lnT>
                      <a:noFill/>
                    </a:lnT>
                    <a:lnB>
                      <a:noFill/>
                    </a:lnB>
                    <a:solidFill>
                      <a:schemeClr val="bg2">
                        <a:lumMod val="75000"/>
                      </a:schemeClr>
                    </a:solidFill>
                  </a:tcPr>
                </a:tc>
                <a:extLst>
                  <a:ext uri="{0D108BD9-81ED-4DB2-BD59-A6C34878D82A}">
                    <a16:rowId xmlns:a16="http://schemas.microsoft.com/office/drawing/2014/main" val="3429954832"/>
                  </a:ext>
                </a:extLst>
              </a:tr>
              <a:tr h="350369">
                <a:tc>
                  <a:txBody>
                    <a:bodyPr/>
                    <a:lstStyle/>
                    <a:p>
                      <a:pPr algn="l" fontAlgn="b"/>
                      <a:r>
                        <a:rPr lang="en-US" sz="1200" b="0" i="0" u="none" strike="noStrike">
                          <a:solidFill>
                            <a:schemeClr val="bg1"/>
                          </a:solidFill>
                          <a:effectLst/>
                          <a:latin typeface="Segoe UI" panose="020B0502040204020203" pitchFamily="34" charset="0"/>
                          <a:cs typeface="Segoe UI" panose="020B0502040204020203" pitchFamily="34" charset="0"/>
                        </a:rPr>
                        <a:t>7: Sanitize Data Sent to Other Systems - Prevents buffer overflow vulnerabilities.</a:t>
                      </a:r>
                    </a:p>
                  </a:txBody>
                  <a:tcPr marL="3287" marR="3287" marT="3287" marB="0">
                    <a:lnL>
                      <a:noFill/>
                    </a:lnL>
                    <a:lnR>
                      <a:noFill/>
                    </a:lnR>
                    <a:lnT>
                      <a:noFill/>
                    </a:lnT>
                    <a:lnB>
                      <a:noFill/>
                    </a:lnB>
                    <a:noFill/>
                  </a:tcPr>
                </a:tc>
                <a:tc>
                  <a:txBody>
                    <a:bodyPr/>
                    <a:lstStyle/>
                    <a:p>
                      <a:pPr algn="l" fontAlgn="b"/>
                      <a:endParaRPr lang="en-US" sz="1200" b="0" i="0" u="none" strike="noStrike">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noFill/>
                  </a:tcPr>
                </a:tc>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(STD-003-CPP) - Guarantee Sufficient Space for Strings</a:t>
                      </a:r>
                    </a:p>
                  </a:txBody>
                  <a:tcPr marL="3287" marR="3287" marT="3287" marB="0">
                    <a:lnL>
                      <a:noFill/>
                    </a:lnL>
                    <a:lnR>
                      <a:noFill/>
                    </a:lnR>
                    <a:lnT>
                      <a:noFill/>
                    </a:lnT>
                    <a:lnB>
                      <a:noFill/>
                    </a:lnB>
                    <a:noFill/>
                  </a:tcPr>
                </a:tc>
                <a:extLst>
                  <a:ext uri="{0D108BD9-81ED-4DB2-BD59-A6C34878D82A}">
                    <a16:rowId xmlns:a16="http://schemas.microsoft.com/office/drawing/2014/main" val="3793038745"/>
                  </a:ext>
                </a:extLst>
              </a:tr>
              <a:tr h="466063">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8: Practice Defense in Depth - Ensures constant expressions are correct and secure.</a:t>
                      </a:r>
                    </a:p>
                  </a:txBody>
                  <a:tcPr marL="3287" marR="3287" marT="3287" marB="0">
                    <a:lnL>
                      <a:noFill/>
                    </a:lnL>
                    <a:lnR>
                      <a:noFill/>
                    </a:lnR>
                    <a:lnT>
                      <a:noFill/>
                    </a:lnT>
                    <a:lnB>
                      <a:noFill/>
                    </a:lnB>
                    <a:solidFill>
                      <a:schemeClr val="bg2">
                        <a:lumMod val="75000"/>
                      </a:schemeClr>
                    </a:solidFill>
                  </a:tcPr>
                </a:tc>
                <a:tc>
                  <a:txBody>
                    <a:bodyPr/>
                    <a:lstStyle/>
                    <a:p>
                      <a:pPr algn="l" fontAlgn="b"/>
                      <a:endParaRPr lang="en-US" sz="1200" b="0" i="0" u="none" strike="noStrike" dirty="0">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solidFill>
                      <a:schemeClr val="bg2">
                        <a:lumMod val="75000"/>
                      </a:schemeClr>
                    </a:solidFill>
                  </a:tcP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chemeClr val="bg1"/>
                          </a:solidFill>
                          <a:effectLst/>
                          <a:latin typeface="Segoe UI" panose="020B0502040204020203" pitchFamily="34" charset="0"/>
                          <a:cs typeface="Segoe UI" panose="020B0502040204020203" pitchFamily="34" charset="0"/>
                        </a:rPr>
                        <a:t>(STD-004-JAV) - Prevent SQL Injection</a:t>
                      </a:r>
                    </a:p>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(STD-006-CLG) - Use a Static Assertion for Constant Expression Values</a:t>
                      </a:r>
                    </a:p>
                  </a:txBody>
                  <a:tcPr marL="3287" marR="3287" marT="3287" marB="0">
                    <a:lnL>
                      <a:noFill/>
                    </a:lnL>
                    <a:lnR>
                      <a:noFill/>
                    </a:lnR>
                    <a:lnT>
                      <a:noFill/>
                    </a:lnT>
                    <a:lnB>
                      <a:noFill/>
                    </a:lnB>
                    <a:solidFill>
                      <a:schemeClr val="bg2">
                        <a:lumMod val="75000"/>
                      </a:schemeClr>
                    </a:solidFill>
                  </a:tcPr>
                </a:tc>
                <a:extLst>
                  <a:ext uri="{0D108BD9-81ED-4DB2-BD59-A6C34878D82A}">
                    <a16:rowId xmlns:a16="http://schemas.microsoft.com/office/drawing/2014/main" val="15269229"/>
                  </a:ext>
                </a:extLst>
              </a:tr>
              <a:tr h="350369">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9: Use Effective Quality Assurance Techniques - Prevents use-after-free vulnerabilities.</a:t>
                      </a:r>
                    </a:p>
                  </a:txBody>
                  <a:tcPr marL="3287" marR="3287" marT="3287" marB="0">
                    <a:lnL>
                      <a:noFill/>
                    </a:lnL>
                    <a:lnR>
                      <a:noFill/>
                    </a:lnR>
                    <a:lnT>
                      <a:noFill/>
                    </a:lnT>
                    <a:lnB>
                      <a:noFill/>
                    </a:lnB>
                    <a:noFill/>
                  </a:tcPr>
                </a:tc>
                <a:tc>
                  <a:txBody>
                    <a:bodyPr/>
                    <a:lstStyle/>
                    <a:p>
                      <a:pPr algn="l" fontAlgn="b"/>
                      <a:endParaRPr lang="en-US" sz="1200" b="0" i="0" u="none" strike="noStrike" dirty="0">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noFill/>
                  </a:tcPr>
                </a:tc>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(STD-003-CPP) - Guarantee Sufficient Space for Strings</a:t>
                      </a:r>
                    </a:p>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(STD-005-CPP) - Do Not Access Freed Memory</a:t>
                      </a:r>
                    </a:p>
                  </a:txBody>
                  <a:tcPr marL="3287" marR="3287" marT="3287" marB="0">
                    <a:lnL>
                      <a:noFill/>
                    </a:lnL>
                    <a:lnR>
                      <a:noFill/>
                    </a:lnR>
                    <a:lnT>
                      <a:noFill/>
                    </a:lnT>
                    <a:lnB>
                      <a:noFill/>
                    </a:lnB>
                    <a:noFill/>
                  </a:tcPr>
                </a:tc>
                <a:extLst>
                  <a:ext uri="{0D108BD9-81ED-4DB2-BD59-A6C34878D82A}">
                    <a16:rowId xmlns:a16="http://schemas.microsoft.com/office/drawing/2014/main" val="1034396986"/>
                  </a:ext>
                </a:extLst>
              </a:tr>
              <a:tr h="350369">
                <a:tc>
                  <a:txBody>
                    <a:bodyPr/>
                    <a:lstStyle/>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10: Adopt a Secure Coding Standard - Ensures SQL queries are safe from injection attacks.</a:t>
                      </a:r>
                    </a:p>
                  </a:txBody>
                  <a:tcPr marL="3287" marR="3287" marT="3287" marB="0">
                    <a:lnL>
                      <a:noFill/>
                    </a:lnL>
                    <a:lnR>
                      <a:noFill/>
                    </a:lnR>
                    <a:lnT>
                      <a:noFill/>
                    </a:lnT>
                    <a:lnB>
                      <a:noFill/>
                    </a:lnB>
                    <a:solidFill>
                      <a:schemeClr val="bg2">
                        <a:lumMod val="75000"/>
                      </a:schemeClr>
                    </a:solidFill>
                  </a:tcPr>
                </a:tc>
                <a:tc>
                  <a:txBody>
                    <a:bodyPr/>
                    <a:lstStyle/>
                    <a:p>
                      <a:pPr algn="l" fontAlgn="b"/>
                      <a:endParaRPr lang="en-US" sz="1200" b="0" i="0" u="none" strike="noStrike" dirty="0">
                        <a:solidFill>
                          <a:schemeClr val="bg1"/>
                        </a:solidFill>
                        <a:effectLst/>
                        <a:latin typeface="Segoe UI" panose="020B0502040204020203" pitchFamily="34" charset="0"/>
                        <a:cs typeface="Segoe UI" panose="020B0502040204020203" pitchFamily="34" charset="0"/>
                      </a:endParaRPr>
                    </a:p>
                  </a:txBody>
                  <a:tcPr marL="3287" marR="3287" marT="3287" marB="0">
                    <a:lnL>
                      <a:noFill/>
                    </a:lnL>
                    <a:lnR>
                      <a:noFill/>
                    </a:lnR>
                    <a:lnT>
                      <a:noFill/>
                    </a:lnT>
                    <a:lnB>
                      <a:noFill/>
                    </a:lnB>
                    <a:solidFill>
                      <a:schemeClr val="bg2">
                        <a:lumMod val="75000"/>
                      </a:schemeClr>
                    </a:solidFill>
                  </a:tcP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chemeClr val="bg1"/>
                          </a:solidFill>
                          <a:effectLst/>
                          <a:latin typeface="Segoe UI" panose="020B0502040204020203" pitchFamily="34" charset="0"/>
                          <a:cs typeface="Segoe UI" panose="020B0502040204020203" pitchFamily="34" charset="0"/>
                        </a:rPr>
                        <a:t>(STD-006-CLG) - Use a Static Assertion for Constant Expression Values</a:t>
                      </a:r>
                    </a:p>
                    <a:p>
                      <a:pPr algn="l" fontAlgn="b"/>
                      <a:r>
                        <a:rPr lang="en-US" sz="1200" b="0" i="0" u="none" strike="noStrike" dirty="0">
                          <a:solidFill>
                            <a:schemeClr val="bg1"/>
                          </a:solidFill>
                          <a:effectLst/>
                          <a:latin typeface="Segoe UI" panose="020B0502040204020203" pitchFamily="34" charset="0"/>
                          <a:cs typeface="Segoe UI" panose="020B0502040204020203" pitchFamily="34" charset="0"/>
                        </a:rPr>
                        <a:t>(STD-004-JAV) - Prevent SQL Injection</a:t>
                      </a:r>
                    </a:p>
                  </a:txBody>
                  <a:tcPr marL="3287" marR="3287" marT="3287" marB="0">
                    <a:lnL>
                      <a:noFill/>
                    </a:lnL>
                    <a:lnR>
                      <a:noFill/>
                    </a:lnR>
                    <a:lnT>
                      <a:noFill/>
                    </a:lnT>
                    <a:lnB>
                      <a:noFill/>
                    </a:lnB>
                    <a:solidFill>
                      <a:schemeClr val="bg2">
                        <a:lumMod val="75000"/>
                      </a:schemeClr>
                    </a:solidFill>
                  </a:tcPr>
                </a:tc>
                <a:extLst>
                  <a:ext uri="{0D108BD9-81ED-4DB2-BD59-A6C34878D82A}">
                    <a16:rowId xmlns:a16="http://schemas.microsoft.com/office/drawing/2014/main" val="3863920048"/>
                  </a:ext>
                </a:extLst>
              </a:tr>
            </a:tbl>
          </a:graphicData>
        </a:graphic>
      </p:graphicFrame>
      <p:pic>
        <p:nvPicPr>
          <p:cNvPr id="8" name="Audio 7">
            <a:hlinkClick r:id="" action="ppaction://media"/>
            <a:extLst>
              <a:ext uri="{FF2B5EF4-FFF2-40B4-BE49-F238E27FC236}">
                <a16:creationId xmlns:a16="http://schemas.microsoft.com/office/drawing/2014/main" id="{A40E8E6B-F062-FD52-B520-DE9B8CE310F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226"/>
    </mc:Choice>
    <mc:Fallback>
      <p:transition spd="slow" advTm="25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976292"/>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73A743A9-A2EA-88EE-5E56-B9E7C2FB6091}"/>
              </a:ext>
            </a:extLst>
          </p:cNvPr>
          <p:cNvGraphicFramePr>
            <a:graphicFrameLocks noGrp="1"/>
          </p:cNvGraphicFramePr>
          <p:nvPr>
            <p:extLst>
              <p:ext uri="{D42A27DB-BD31-4B8C-83A1-F6EECF244321}">
                <p14:modId xmlns:p14="http://schemas.microsoft.com/office/powerpoint/2010/main" val="2251388650"/>
              </p:ext>
            </p:extLst>
          </p:nvPr>
        </p:nvGraphicFramePr>
        <p:xfrm>
          <a:off x="3514380" y="1740665"/>
          <a:ext cx="7569696" cy="4349845"/>
        </p:xfrm>
        <a:graphic>
          <a:graphicData uri="http://schemas.openxmlformats.org/drawingml/2006/table">
            <a:tbl>
              <a:tblPr>
                <a:tableStyleId>{802198C4-3087-4945-87E3-76CBB3509B7E}</a:tableStyleId>
              </a:tblPr>
              <a:tblGrid>
                <a:gridCol w="1261616">
                  <a:extLst>
                    <a:ext uri="{9D8B030D-6E8A-4147-A177-3AD203B41FA5}">
                      <a16:colId xmlns:a16="http://schemas.microsoft.com/office/drawing/2014/main" val="3404281714"/>
                    </a:ext>
                  </a:extLst>
                </a:gridCol>
                <a:gridCol w="1261616">
                  <a:extLst>
                    <a:ext uri="{9D8B030D-6E8A-4147-A177-3AD203B41FA5}">
                      <a16:colId xmlns:a16="http://schemas.microsoft.com/office/drawing/2014/main" val="1972763043"/>
                    </a:ext>
                  </a:extLst>
                </a:gridCol>
                <a:gridCol w="1261616">
                  <a:extLst>
                    <a:ext uri="{9D8B030D-6E8A-4147-A177-3AD203B41FA5}">
                      <a16:colId xmlns:a16="http://schemas.microsoft.com/office/drawing/2014/main" val="91440739"/>
                    </a:ext>
                  </a:extLst>
                </a:gridCol>
                <a:gridCol w="1261616">
                  <a:extLst>
                    <a:ext uri="{9D8B030D-6E8A-4147-A177-3AD203B41FA5}">
                      <a16:colId xmlns:a16="http://schemas.microsoft.com/office/drawing/2014/main" val="702899060"/>
                    </a:ext>
                  </a:extLst>
                </a:gridCol>
                <a:gridCol w="1261616">
                  <a:extLst>
                    <a:ext uri="{9D8B030D-6E8A-4147-A177-3AD203B41FA5}">
                      <a16:colId xmlns:a16="http://schemas.microsoft.com/office/drawing/2014/main" val="1385001690"/>
                    </a:ext>
                  </a:extLst>
                </a:gridCol>
                <a:gridCol w="1261616">
                  <a:extLst>
                    <a:ext uri="{9D8B030D-6E8A-4147-A177-3AD203B41FA5}">
                      <a16:colId xmlns:a16="http://schemas.microsoft.com/office/drawing/2014/main" val="3220313956"/>
                    </a:ext>
                  </a:extLst>
                </a:gridCol>
              </a:tblGrid>
              <a:tr h="385264">
                <a:tc>
                  <a:txBody>
                    <a:bodyPr/>
                    <a:lstStyle/>
                    <a:p>
                      <a:pPr algn="l" fontAlgn="b"/>
                      <a:r>
                        <a:rPr lang="en-US" sz="1600" b="0" i="0" u="none" strike="noStrike" dirty="0">
                          <a:solidFill>
                            <a:schemeClr val="bg1"/>
                          </a:solidFill>
                          <a:effectLst/>
                          <a:latin typeface="Segoe UI" panose="020B0502040204020203" pitchFamily="34" charset="0"/>
                          <a:cs typeface="Segoe UI" panose="020B0502040204020203" pitchFamily="34" charset="0"/>
                        </a:rPr>
                        <a:t>Rule</a:t>
                      </a:r>
                    </a:p>
                  </a:txBody>
                  <a:tcPr marL="9525" marR="9525" marT="9525" marB="0" anchor="ctr">
                    <a:solidFill>
                      <a:schemeClr val="tx1">
                        <a:lumMod val="50000"/>
                        <a:lumOff val="50000"/>
                      </a:schemeClr>
                    </a:solidFill>
                  </a:tcPr>
                </a:tc>
                <a:tc>
                  <a:txBody>
                    <a:bodyPr/>
                    <a:lstStyle/>
                    <a:p>
                      <a:pPr algn="l" fontAlgn="b"/>
                      <a:r>
                        <a:rPr lang="en-US" sz="1600" b="0" i="0" u="none" strike="noStrike" dirty="0">
                          <a:solidFill>
                            <a:schemeClr val="bg1"/>
                          </a:solidFill>
                          <a:effectLst/>
                          <a:latin typeface="Segoe UI" panose="020B0502040204020203" pitchFamily="34" charset="0"/>
                          <a:cs typeface="Segoe UI" panose="020B0502040204020203" pitchFamily="34" charset="0"/>
                        </a:rPr>
                        <a:t>Severity</a:t>
                      </a:r>
                    </a:p>
                  </a:txBody>
                  <a:tcPr marL="9525" marR="9525" marT="9525" marB="0" anchor="ctr">
                    <a:solidFill>
                      <a:schemeClr val="tx1">
                        <a:lumMod val="50000"/>
                        <a:lumOff val="50000"/>
                      </a:schemeClr>
                    </a:solidFill>
                  </a:tcPr>
                </a:tc>
                <a:tc>
                  <a:txBody>
                    <a:bodyPr/>
                    <a:lstStyle/>
                    <a:p>
                      <a:pPr algn="l" fontAlgn="b"/>
                      <a:r>
                        <a:rPr lang="en-US" sz="1600" b="0" i="0" u="none" strike="noStrike" dirty="0">
                          <a:solidFill>
                            <a:schemeClr val="bg1"/>
                          </a:solidFill>
                          <a:effectLst/>
                          <a:latin typeface="Segoe UI" panose="020B0502040204020203" pitchFamily="34" charset="0"/>
                          <a:cs typeface="Segoe UI" panose="020B0502040204020203" pitchFamily="34" charset="0"/>
                        </a:rPr>
                        <a:t>Likelihood</a:t>
                      </a:r>
                    </a:p>
                  </a:txBody>
                  <a:tcPr marL="9525" marR="9525" marT="9525" marB="0" anchor="ctr">
                    <a:solidFill>
                      <a:schemeClr val="tx1">
                        <a:lumMod val="50000"/>
                        <a:lumOff val="50000"/>
                      </a:schemeClr>
                    </a:solidFill>
                  </a:tcPr>
                </a:tc>
                <a:tc>
                  <a:txBody>
                    <a:bodyPr/>
                    <a:lstStyle/>
                    <a:p>
                      <a:pPr algn="l" fontAlgn="b"/>
                      <a:r>
                        <a:rPr lang="en-US" sz="1600" b="0" i="0" u="none" strike="noStrike" dirty="0">
                          <a:solidFill>
                            <a:schemeClr val="bg1"/>
                          </a:solidFill>
                          <a:effectLst/>
                          <a:latin typeface="Segoe UI" panose="020B0502040204020203" pitchFamily="34" charset="0"/>
                          <a:cs typeface="Segoe UI" panose="020B0502040204020203" pitchFamily="34" charset="0"/>
                        </a:rPr>
                        <a:t>Remediation Cost</a:t>
                      </a:r>
                    </a:p>
                  </a:txBody>
                  <a:tcPr marL="9525" marR="9525" marT="9525" marB="0" anchor="ctr">
                    <a:solidFill>
                      <a:schemeClr val="tx1">
                        <a:lumMod val="50000"/>
                        <a:lumOff val="50000"/>
                      </a:schemeClr>
                    </a:solidFill>
                  </a:tcPr>
                </a:tc>
                <a:tc>
                  <a:txBody>
                    <a:bodyPr/>
                    <a:lstStyle/>
                    <a:p>
                      <a:pPr algn="l" fontAlgn="b"/>
                      <a:r>
                        <a:rPr lang="en-US" sz="1600" b="0" i="0" u="none" strike="noStrike" dirty="0">
                          <a:solidFill>
                            <a:schemeClr val="bg1"/>
                          </a:solidFill>
                          <a:effectLst/>
                          <a:latin typeface="Segoe UI" panose="020B0502040204020203" pitchFamily="34" charset="0"/>
                          <a:cs typeface="Segoe UI" panose="020B0502040204020203" pitchFamily="34" charset="0"/>
                        </a:rPr>
                        <a:t>Priority</a:t>
                      </a:r>
                    </a:p>
                  </a:txBody>
                  <a:tcPr marL="9525" marR="9525" marT="9525" marB="0" anchor="ctr">
                    <a:solidFill>
                      <a:schemeClr val="tx1">
                        <a:lumMod val="50000"/>
                        <a:lumOff val="50000"/>
                      </a:schemeClr>
                    </a:solidFill>
                  </a:tcPr>
                </a:tc>
                <a:tc>
                  <a:txBody>
                    <a:bodyPr/>
                    <a:lstStyle/>
                    <a:p>
                      <a:pPr algn="ctr" fontAlgn="b"/>
                      <a:r>
                        <a:rPr lang="en-US" sz="1600" b="0" i="0" u="none" strike="noStrike" dirty="0">
                          <a:solidFill>
                            <a:schemeClr val="bg1"/>
                          </a:solidFill>
                          <a:effectLst/>
                          <a:latin typeface="Segoe UI" panose="020B0502040204020203" pitchFamily="34" charset="0"/>
                          <a:cs typeface="Segoe UI" panose="020B0502040204020203" pitchFamily="34" charset="0"/>
                        </a:rPr>
                        <a:t>Level</a:t>
                      </a:r>
                    </a:p>
                  </a:txBody>
                  <a:tcPr marL="9525" marR="9525" marT="9525" marB="0" anchor="ctr">
                    <a:solidFill>
                      <a:schemeClr val="tx1">
                        <a:lumMod val="50000"/>
                        <a:lumOff val="50000"/>
                      </a:schemeClr>
                    </a:solidFill>
                  </a:tcPr>
                </a:tc>
                <a:extLst>
                  <a:ext uri="{0D108BD9-81ED-4DB2-BD59-A6C34878D82A}">
                    <a16:rowId xmlns:a16="http://schemas.microsoft.com/office/drawing/2014/main" val="639710727"/>
                  </a:ext>
                </a:extLst>
              </a:tr>
              <a:tr h="385264">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STD-002-CPP</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High</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FF3300"/>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Probable</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Medium</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 (12)</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a:solidFill>
                            <a:schemeClr val="bg1"/>
                          </a:solidFill>
                          <a:effectLst/>
                          <a:latin typeface="Segoe UI" panose="020B0502040204020203" pitchFamily="34" charset="0"/>
                          <a:cs typeface="Segoe UI" panose="020B0502040204020203" pitchFamily="34" charset="0"/>
                        </a:rPr>
                        <a:t>1</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900675708"/>
                  </a:ext>
                </a:extLst>
              </a:tr>
              <a:tr h="385264">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STD-003-CPP</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FF3300"/>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Likely</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Medium</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 (18)</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dirty="0">
                          <a:solidFill>
                            <a:schemeClr val="bg1"/>
                          </a:solidFill>
                          <a:effectLst/>
                          <a:latin typeface="Segoe UI" panose="020B0502040204020203" pitchFamily="34" charset="0"/>
                          <a:cs typeface="Segoe UI" panose="020B0502040204020203" pitchFamily="34" charset="0"/>
                        </a:rPr>
                        <a:t>1</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2032102406"/>
                  </a:ext>
                </a:extLst>
              </a:tr>
              <a:tr h="385264">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STD-004-CPP</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High</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FF3300"/>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Probable</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Medium</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 (12)</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dirty="0">
                          <a:solidFill>
                            <a:schemeClr val="bg1"/>
                          </a:solidFill>
                          <a:effectLst/>
                          <a:latin typeface="Segoe UI" panose="020B0502040204020203" pitchFamily="34" charset="0"/>
                          <a:cs typeface="Segoe UI" panose="020B0502040204020203" pitchFamily="34" charset="0"/>
                        </a:rPr>
                        <a:t>1</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3307102479"/>
                  </a:ext>
                </a:extLst>
              </a:tr>
              <a:tr h="385264">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STD-005-CPP</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High</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FF3300"/>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Likely</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Medium</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 (18)</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a:solidFill>
                            <a:schemeClr val="bg1"/>
                          </a:solidFill>
                          <a:effectLst/>
                          <a:latin typeface="Segoe UI" panose="020B0502040204020203" pitchFamily="34" charset="0"/>
                          <a:cs typeface="Segoe UI" panose="020B0502040204020203" pitchFamily="34" charset="0"/>
                        </a:rPr>
                        <a:t>1</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1031246198"/>
                  </a:ext>
                </a:extLst>
              </a:tr>
              <a:tr h="385264">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STD-009-CPP</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FF3300"/>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Probable</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Medium (6)</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a:solidFill>
                            <a:schemeClr val="bg1"/>
                          </a:solidFill>
                          <a:effectLst/>
                          <a:latin typeface="Segoe UI" panose="020B0502040204020203" pitchFamily="34" charset="0"/>
                          <a:cs typeface="Segoe UI" panose="020B0502040204020203" pitchFamily="34" charset="0"/>
                        </a:rPr>
                        <a:t>2</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3575646596"/>
                  </a:ext>
                </a:extLst>
              </a:tr>
              <a:tr h="385264">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STD-010-CPP</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High</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FF3300"/>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Probable</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Medium (6)</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dirty="0">
                          <a:solidFill>
                            <a:schemeClr val="bg1"/>
                          </a:solidFill>
                          <a:effectLst/>
                          <a:latin typeface="Segoe UI" panose="020B0502040204020203" pitchFamily="34" charset="0"/>
                          <a:cs typeface="Segoe UI" panose="020B0502040204020203" pitchFamily="34" charset="0"/>
                        </a:rPr>
                        <a:t>2</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2918001794"/>
                  </a:ext>
                </a:extLst>
              </a:tr>
              <a:tr h="385264">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STD-006-CLG</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Low</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92D050"/>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Unlikely</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Low (1)</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dirty="0">
                          <a:solidFill>
                            <a:schemeClr val="bg1"/>
                          </a:solidFill>
                          <a:effectLst/>
                          <a:latin typeface="Segoe UI" panose="020B0502040204020203" pitchFamily="34" charset="0"/>
                          <a:cs typeface="Segoe UI" panose="020B0502040204020203" pitchFamily="34" charset="0"/>
                        </a:rPr>
                        <a:t>3</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2831774574"/>
                  </a:ext>
                </a:extLst>
              </a:tr>
              <a:tr h="385264">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STD-007-CPP</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Low</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92D050"/>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Probable</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Medium</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Low (4)</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a:solidFill>
                            <a:schemeClr val="bg1"/>
                          </a:solidFill>
                          <a:effectLst/>
                          <a:latin typeface="Segoe UI" panose="020B0502040204020203" pitchFamily="34" charset="0"/>
                          <a:cs typeface="Segoe UI" panose="020B0502040204020203" pitchFamily="34" charset="0"/>
                        </a:rPr>
                        <a:t>3</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1073139228"/>
                  </a:ext>
                </a:extLst>
              </a:tr>
              <a:tr h="385264">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STD-008-CPP</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Medium</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FFCE3C"/>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Unlikely</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Medium</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Low (4)</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dirty="0">
                          <a:solidFill>
                            <a:schemeClr val="bg1"/>
                          </a:solidFill>
                          <a:effectLst/>
                          <a:latin typeface="Segoe UI" panose="020B0502040204020203" pitchFamily="34" charset="0"/>
                          <a:cs typeface="Segoe UI" panose="020B0502040204020203" pitchFamily="34" charset="0"/>
                        </a:rPr>
                        <a:t>3</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3631284583"/>
                  </a:ext>
                </a:extLst>
              </a:tr>
              <a:tr h="385264">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STD-001-CPP</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dirty="0">
                          <a:solidFill>
                            <a:schemeClr val="bg1"/>
                          </a:solidFill>
                          <a:effectLst/>
                          <a:latin typeface="Segoe UI" panose="020B0502040204020203" pitchFamily="34" charset="0"/>
                          <a:cs typeface="Segoe UI" panose="020B0502040204020203" pitchFamily="34" charset="0"/>
                        </a:rPr>
                        <a:t>High</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solidFill>
                      <a:srgbClr val="FF3300"/>
                    </a:solid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Unlikely</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High</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l" fontAlgn="b"/>
                      <a:r>
                        <a:rPr lang="en-US" sz="1400" u="none" strike="noStrike">
                          <a:solidFill>
                            <a:schemeClr val="bg1"/>
                          </a:solidFill>
                          <a:effectLst/>
                          <a:latin typeface="Segoe UI" panose="020B0502040204020203" pitchFamily="34" charset="0"/>
                          <a:cs typeface="Segoe UI" panose="020B0502040204020203" pitchFamily="34" charset="0"/>
                        </a:rPr>
                        <a:t>Low (3)</a:t>
                      </a:r>
                      <a:endParaRPr lang="en-US" sz="1400" b="0" i="0" u="none" strike="noStrike">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tc>
                  <a:txBody>
                    <a:bodyPr/>
                    <a:lstStyle/>
                    <a:p>
                      <a:pPr algn="ctr" fontAlgn="b"/>
                      <a:r>
                        <a:rPr lang="en-US" sz="1400" u="none" strike="noStrike" dirty="0">
                          <a:solidFill>
                            <a:schemeClr val="bg1"/>
                          </a:solidFill>
                          <a:effectLst/>
                          <a:latin typeface="Segoe UI" panose="020B0502040204020203" pitchFamily="34" charset="0"/>
                          <a:cs typeface="Segoe UI" panose="020B0502040204020203" pitchFamily="34" charset="0"/>
                        </a:rPr>
                        <a:t>3</a:t>
                      </a:r>
                      <a:endParaRPr lang="en-US" sz="1400" b="0" i="0" u="none" strike="noStrike" dirty="0">
                        <a:solidFill>
                          <a:schemeClr val="bg1"/>
                        </a:solidFill>
                        <a:effectLst/>
                        <a:latin typeface="Segoe UI" panose="020B0502040204020203" pitchFamily="34" charset="0"/>
                        <a:cs typeface="Segoe UI" panose="020B0502040204020203" pitchFamily="34" charset="0"/>
                      </a:endParaRPr>
                    </a:p>
                  </a:txBody>
                  <a:tcPr marL="9525" marR="9525" marT="9525" marB="0" anchor="ctr">
                    <a:noFill/>
                  </a:tcPr>
                </a:tc>
                <a:extLst>
                  <a:ext uri="{0D108BD9-81ED-4DB2-BD59-A6C34878D82A}">
                    <a16:rowId xmlns:a16="http://schemas.microsoft.com/office/drawing/2014/main" val="1940111411"/>
                  </a:ext>
                </a:extLst>
              </a:tr>
            </a:tbl>
          </a:graphicData>
        </a:graphic>
      </p:graphicFrame>
      <p:sp>
        <p:nvSpPr>
          <p:cNvPr id="6" name="TextBox 5">
            <a:extLst>
              <a:ext uri="{FF2B5EF4-FFF2-40B4-BE49-F238E27FC236}">
                <a16:creationId xmlns:a16="http://schemas.microsoft.com/office/drawing/2014/main" id="{E1B7D251-C619-0B76-2553-F14E6C811575}"/>
              </a:ext>
            </a:extLst>
          </p:cNvPr>
          <p:cNvSpPr txBox="1"/>
          <p:nvPr/>
        </p:nvSpPr>
        <p:spPr>
          <a:xfrm>
            <a:off x="499690" y="1740664"/>
            <a:ext cx="2395910" cy="2677656"/>
          </a:xfrm>
          <a:prstGeom prst="rect">
            <a:avLst/>
          </a:prstGeom>
          <a:noFill/>
        </p:spPr>
        <p:txBody>
          <a:bodyPr wrap="square" rtlCol="0">
            <a:spAutoFit/>
          </a:bodyPr>
          <a:lstStyle/>
          <a:p>
            <a:r>
              <a:rPr lang="en-US" dirty="0">
                <a:solidFill>
                  <a:schemeClr val="bg1"/>
                </a:solidFill>
                <a:latin typeface="Segoe UI" panose="020B0502040204020203" pitchFamily="34" charset="0"/>
                <a:cs typeface="Segoe UI" panose="020B0502040204020203" pitchFamily="34" charset="0"/>
              </a:rPr>
              <a:t>The ranking system for vulnerabilities is based on three main criteria: </a:t>
            </a:r>
          </a:p>
          <a:p>
            <a:endParaRPr lang="en-US" dirty="0">
              <a:solidFill>
                <a:schemeClr val="bg1"/>
              </a:solidFill>
              <a:latin typeface="Segoe UI" panose="020B0502040204020203" pitchFamily="34" charset="0"/>
              <a:cs typeface="Segoe UI" panose="020B0502040204020203" pitchFamily="34" charset="0"/>
            </a:endParaRPr>
          </a:p>
          <a:p>
            <a:pPr marL="342900" indent="-342900">
              <a:buFont typeface="+mj-lt"/>
              <a:buAutoNum type="arabicPeriod"/>
            </a:pPr>
            <a:r>
              <a:rPr lang="en-US" b="1" dirty="0">
                <a:solidFill>
                  <a:schemeClr val="bg1"/>
                </a:solidFill>
                <a:latin typeface="Segoe UI" panose="020B0502040204020203" pitchFamily="34" charset="0"/>
                <a:cs typeface="Segoe UI" panose="020B0502040204020203" pitchFamily="34" charset="0"/>
              </a:rPr>
              <a:t>Likelihood</a:t>
            </a:r>
          </a:p>
          <a:p>
            <a:pPr marL="342900" indent="-342900">
              <a:buFont typeface="+mj-lt"/>
              <a:buAutoNum type="arabicPeriod"/>
            </a:pPr>
            <a:r>
              <a:rPr lang="en-US" b="1" dirty="0">
                <a:solidFill>
                  <a:schemeClr val="bg1"/>
                </a:solidFill>
                <a:latin typeface="Segoe UI" panose="020B0502040204020203" pitchFamily="34" charset="0"/>
                <a:cs typeface="Segoe UI" panose="020B0502040204020203" pitchFamily="34" charset="0"/>
              </a:rPr>
              <a:t>Severity</a:t>
            </a:r>
          </a:p>
          <a:p>
            <a:pPr marL="342900" indent="-342900">
              <a:buFont typeface="+mj-lt"/>
              <a:buAutoNum type="arabicPeriod"/>
            </a:pPr>
            <a:r>
              <a:rPr lang="en-US" b="1" dirty="0">
                <a:solidFill>
                  <a:schemeClr val="bg1"/>
                </a:solidFill>
                <a:latin typeface="Segoe UI" panose="020B0502040204020203" pitchFamily="34" charset="0"/>
                <a:cs typeface="Segoe UI" panose="020B0502040204020203" pitchFamily="34" charset="0"/>
              </a:rPr>
              <a:t>Remediation Cost </a:t>
            </a:r>
          </a:p>
          <a:p>
            <a:endParaRPr lang="en-US" dirty="0">
              <a:solidFill>
                <a:schemeClr val="bg1"/>
              </a:solidFill>
              <a:latin typeface="Segoe UI" panose="020B0502040204020203" pitchFamily="34" charset="0"/>
              <a:cs typeface="Segoe UI" panose="020B0502040204020203" pitchFamily="34" charset="0"/>
            </a:endParaRPr>
          </a:p>
          <a:p>
            <a:r>
              <a:rPr lang="en-US" dirty="0">
                <a:solidFill>
                  <a:schemeClr val="bg1"/>
                </a:solidFill>
                <a:latin typeface="Segoe UI" panose="020B0502040204020203" pitchFamily="34" charset="0"/>
                <a:cs typeface="Segoe UI" panose="020B0502040204020203" pitchFamily="34" charset="0"/>
              </a:rPr>
              <a:t>Each coding standard is assessed based on these criteria to determine its priority for addressing.</a:t>
            </a:r>
          </a:p>
        </p:txBody>
      </p:sp>
      <p:pic>
        <p:nvPicPr>
          <p:cNvPr id="14" name="Audio 13">
            <a:hlinkClick r:id="" action="ppaction://media"/>
            <a:extLst>
              <a:ext uri="{FF2B5EF4-FFF2-40B4-BE49-F238E27FC236}">
                <a16:creationId xmlns:a16="http://schemas.microsoft.com/office/drawing/2014/main" id="{FA15F25E-C088-3D3F-DC77-89998D5C1F0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693"/>
    </mc:Choice>
    <mc:Fallback>
      <p:transition spd="slow" advTm="25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94290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9E47D8DE-6B6E-4437-6E96-1EB1E6FF6852}"/>
              </a:ext>
            </a:extLst>
          </p:cNvPr>
          <p:cNvGraphicFramePr>
            <a:graphicFrameLocks noGrp="1"/>
          </p:cNvGraphicFramePr>
          <p:nvPr>
            <p:extLst>
              <p:ext uri="{D42A27DB-BD31-4B8C-83A1-F6EECF244321}">
                <p14:modId xmlns:p14="http://schemas.microsoft.com/office/powerpoint/2010/main" val="1494358871"/>
              </p:ext>
            </p:extLst>
          </p:nvPr>
        </p:nvGraphicFramePr>
        <p:xfrm>
          <a:off x="685800" y="1809644"/>
          <a:ext cx="10820399" cy="2854960"/>
        </p:xfrm>
        <a:graphic>
          <a:graphicData uri="http://schemas.openxmlformats.org/drawingml/2006/table">
            <a:tbl>
              <a:tblPr firstRow="1" firstCol="1">
                <a:noFill/>
                <a:tableStyleId>{802198C4-3087-4945-87E3-76CBB3509B7E}</a:tableStyleId>
              </a:tblPr>
              <a:tblGrid>
                <a:gridCol w="2467175">
                  <a:extLst>
                    <a:ext uri="{9D8B030D-6E8A-4147-A177-3AD203B41FA5}">
                      <a16:colId xmlns:a16="http://schemas.microsoft.com/office/drawing/2014/main" val="2723387565"/>
                    </a:ext>
                  </a:extLst>
                </a:gridCol>
                <a:gridCol w="8353224">
                  <a:extLst>
                    <a:ext uri="{9D8B030D-6E8A-4147-A177-3AD203B41FA5}">
                      <a16:colId xmlns:a16="http://schemas.microsoft.com/office/drawing/2014/main" val="4171546468"/>
                    </a:ext>
                  </a:extLst>
                </a:gridCol>
              </a:tblGrid>
              <a:tr h="266700">
                <a:tc>
                  <a:txBody>
                    <a:bodyPr/>
                    <a:lstStyle/>
                    <a:p>
                      <a:pPr marL="0" marR="0" lvl="0" indent="0">
                        <a:spcBef>
                          <a:spcPts val="0"/>
                        </a:spcBef>
                        <a:spcAft>
                          <a:spcPts val="0"/>
                        </a:spcAft>
                        <a:buFont typeface="+mj-lt"/>
                        <a:buNone/>
                      </a:pPr>
                      <a:r>
                        <a:rPr lang="en-US" sz="1400" dirty="0">
                          <a:solidFill>
                            <a:schemeClr val="bg1"/>
                          </a:solidFill>
                          <a:latin typeface="Segoe UI" panose="020B0502040204020203" pitchFamily="34" charset="0"/>
                          <a:cs typeface="Segoe UI" panose="020B0502040204020203" pitchFamily="34" charset="0"/>
                        </a:rPr>
                        <a:t>Encryption</a:t>
                      </a:r>
                      <a:endParaRPr lang="en-US" sz="1400" u="none" strike="noStrike" dirty="0">
                        <a:solidFill>
                          <a:schemeClr val="bg1"/>
                        </a:solidFill>
                        <a:effectLst/>
                        <a:highlight>
                          <a:srgbClr val="D9D9D9"/>
                        </a:highlight>
                        <a:latin typeface="Segoe UI" panose="020B0502040204020203" pitchFamily="34" charset="0"/>
                        <a:ea typeface="Calibri" panose="020F0502020204030204" pitchFamily="34" charset="0"/>
                        <a:cs typeface="Segoe UI" panose="020B0502040204020203" pitchFamily="34" charset="0"/>
                      </a:endParaRPr>
                    </a:p>
                  </a:txBody>
                  <a:tcPr marL="63500" marR="63500" marT="63500" marB="63500" anchor="b">
                    <a:solidFill>
                      <a:schemeClr val="tx1">
                        <a:lumMod val="50000"/>
                        <a:lumOff val="50000"/>
                      </a:schemeClr>
                    </a:solidFill>
                  </a:tcPr>
                </a:tc>
                <a:tc>
                  <a:txBody>
                    <a:bodyPr/>
                    <a:lstStyle/>
                    <a:p>
                      <a:pPr marL="0" marR="0">
                        <a:spcBef>
                          <a:spcPts val="0"/>
                        </a:spcBef>
                        <a:spcAft>
                          <a:spcPts val="0"/>
                        </a:spcAft>
                      </a:pPr>
                      <a:r>
                        <a:rPr lang="en-US" sz="1400" dirty="0">
                          <a:solidFill>
                            <a:schemeClr val="bg1"/>
                          </a:solidFill>
                          <a:latin typeface="Segoe UI" panose="020B0502040204020203" pitchFamily="34" charset="0"/>
                          <a:cs typeface="Segoe UI" panose="020B0502040204020203" pitchFamily="34" charset="0"/>
                        </a:rPr>
                        <a:t>Explain what it is and how and why the policy applies.</a:t>
                      </a:r>
                    </a:p>
                  </a:txBody>
                  <a:tcPr marL="63500" marR="63500" marT="63500" marB="63500" anchor="b">
                    <a:solidFill>
                      <a:schemeClr val="tx1">
                        <a:lumMod val="50000"/>
                        <a:lumOff val="50000"/>
                      </a:schemeClr>
                    </a:solidFill>
                  </a:tcPr>
                </a:tc>
                <a:extLst>
                  <a:ext uri="{0D108BD9-81ED-4DB2-BD59-A6C34878D82A}">
                    <a16:rowId xmlns:a16="http://schemas.microsoft.com/office/drawing/2014/main" val="2670673137"/>
                  </a:ext>
                </a:extLst>
              </a:tr>
              <a:tr h="266700">
                <a:tc>
                  <a:txBody>
                    <a:bodyPr/>
                    <a:lstStyle/>
                    <a:p>
                      <a:pPr marL="0" marR="0">
                        <a:spcBef>
                          <a:spcPts val="0"/>
                        </a:spcBef>
                        <a:spcAft>
                          <a:spcPts val="0"/>
                        </a:spcAft>
                      </a:pPr>
                      <a:r>
                        <a:rPr lang="en-US" sz="1400" dirty="0">
                          <a:solidFill>
                            <a:schemeClr val="bg1"/>
                          </a:solidFill>
                          <a:effectLst/>
                          <a:latin typeface="Segoe UI" panose="020B0502040204020203" pitchFamily="34" charset="0"/>
                          <a:cs typeface="Segoe UI" panose="020B0502040204020203" pitchFamily="34" charset="0"/>
                        </a:rPr>
                        <a:t>Encryption in rest</a:t>
                      </a:r>
                      <a:endParaRPr lang="en-US" sz="1400" dirty="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txBody>
                  <a:tcPr marL="63500" marR="63500" marT="63500" marB="63500"/>
                </a:tc>
                <a:tc>
                  <a:txBody>
                    <a:bodyPr/>
                    <a:lstStyle/>
                    <a:p>
                      <a:pPr marL="0" marR="0">
                        <a:spcBef>
                          <a:spcPts val="0"/>
                        </a:spcBef>
                        <a:spcAft>
                          <a:spcPts val="0"/>
                        </a:spcAft>
                      </a:pPr>
                      <a:r>
                        <a:rPr lang="en-US" sz="1400" dirty="0">
                          <a:solidFill>
                            <a:schemeClr val="bg1"/>
                          </a:solidFill>
                          <a:effectLst/>
                          <a:latin typeface="Segoe UI" panose="020B0502040204020203" pitchFamily="34" charset="0"/>
                          <a:cs typeface="Segoe UI" panose="020B0502040204020203" pitchFamily="34" charset="0"/>
                        </a:rPr>
                        <a:t>Encryption in rest protects stored data. This may include hard drives, phones, computers, and cloud assets, among others. Protection of this data can be done through encryption tools, disk encryption and security for mobile devices and computers.</a:t>
                      </a:r>
                      <a:endParaRPr lang="en-US" sz="1400" dirty="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txBody>
                  <a:tcPr marL="63500" marR="63500" marT="63500" marB="63500"/>
                </a:tc>
                <a:extLst>
                  <a:ext uri="{0D108BD9-81ED-4DB2-BD59-A6C34878D82A}">
                    <a16:rowId xmlns:a16="http://schemas.microsoft.com/office/drawing/2014/main" val="1701803476"/>
                  </a:ext>
                </a:extLst>
              </a:tr>
              <a:tr h="266700">
                <a:tc>
                  <a:txBody>
                    <a:bodyPr/>
                    <a:lstStyle/>
                    <a:p>
                      <a:pPr marL="0" marR="0">
                        <a:spcBef>
                          <a:spcPts val="0"/>
                        </a:spcBef>
                        <a:spcAft>
                          <a:spcPts val="0"/>
                        </a:spcAft>
                      </a:pPr>
                      <a:r>
                        <a:rPr lang="en-US" sz="1400">
                          <a:solidFill>
                            <a:schemeClr val="bg1"/>
                          </a:solidFill>
                          <a:effectLst/>
                          <a:latin typeface="Segoe UI" panose="020B0502040204020203" pitchFamily="34" charset="0"/>
                          <a:cs typeface="Segoe UI" panose="020B0502040204020203" pitchFamily="34" charset="0"/>
                        </a:rPr>
                        <a:t>Encryption at flight</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txBody>
                  <a:tcPr marL="63500" marR="63500" marT="63500" marB="63500"/>
                </a:tc>
                <a:tc>
                  <a:txBody>
                    <a:bodyPr/>
                    <a:lstStyle/>
                    <a:p>
                      <a:pPr marL="0" marR="0">
                        <a:spcBef>
                          <a:spcPts val="0"/>
                        </a:spcBef>
                        <a:spcAft>
                          <a:spcPts val="0"/>
                        </a:spcAft>
                      </a:pPr>
                      <a:r>
                        <a:rPr lang="en-US" sz="1400" dirty="0">
                          <a:solidFill>
                            <a:schemeClr val="bg1"/>
                          </a:solidFill>
                          <a:effectLst/>
                          <a:latin typeface="Segoe UI" panose="020B0502040204020203" pitchFamily="34" charset="0"/>
                          <a:cs typeface="Segoe UI" panose="020B0502040204020203" pitchFamily="34" charset="0"/>
                        </a:rPr>
                        <a:t>Encryption at flight is about protecting data that is moving. This can be between two devices within a network or moving outside of a network. This can be protected through examples such as email encryption, DLP solutions, and solid network security features, such as firewalls and authentication. It is also important to consider the path data may be taking, and the security of this path.</a:t>
                      </a:r>
                      <a:endParaRPr lang="en-US" sz="1400" dirty="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txBody>
                  <a:tcPr marL="63500" marR="63500" marT="63500" marB="63500"/>
                </a:tc>
                <a:extLst>
                  <a:ext uri="{0D108BD9-81ED-4DB2-BD59-A6C34878D82A}">
                    <a16:rowId xmlns:a16="http://schemas.microsoft.com/office/drawing/2014/main" val="2690549364"/>
                  </a:ext>
                </a:extLst>
              </a:tr>
              <a:tr h="266700">
                <a:tc>
                  <a:txBody>
                    <a:bodyPr/>
                    <a:lstStyle/>
                    <a:p>
                      <a:pPr marL="0" marR="0">
                        <a:spcBef>
                          <a:spcPts val="0"/>
                        </a:spcBef>
                        <a:spcAft>
                          <a:spcPts val="0"/>
                        </a:spcAft>
                      </a:pPr>
                      <a:r>
                        <a:rPr lang="en-US" sz="1400">
                          <a:solidFill>
                            <a:schemeClr val="bg1"/>
                          </a:solidFill>
                          <a:effectLst/>
                          <a:latin typeface="Segoe UI" panose="020B0502040204020203" pitchFamily="34" charset="0"/>
                          <a:cs typeface="Segoe UI" panose="020B0502040204020203" pitchFamily="34" charset="0"/>
                        </a:rPr>
                        <a:t>Encryption in use</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txBody>
                  <a:tcPr marL="63500" marR="63500" marT="63500" marB="63500"/>
                </a:tc>
                <a:tc>
                  <a:txBody>
                    <a:bodyPr/>
                    <a:lstStyle/>
                    <a:p>
                      <a:pPr marL="0" marR="0">
                        <a:spcBef>
                          <a:spcPts val="0"/>
                        </a:spcBef>
                        <a:spcAft>
                          <a:spcPts val="0"/>
                        </a:spcAft>
                      </a:pPr>
                      <a:r>
                        <a:rPr lang="en-US" sz="1400" dirty="0">
                          <a:solidFill>
                            <a:schemeClr val="bg1"/>
                          </a:solidFill>
                          <a:effectLst/>
                          <a:latin typeface="Segoe UI" panose="020B0502040204020203" pitchFamily="34" charset="0"/>
                          <a:cs typeface="Segoe UI" panose="020B0502040204020203" pitchFamily="34" charset="0"/>
                        </a:rPr>
                        <a:t>Encryption in use protects data that is created, edited, or otherwise defined as in-use. Protection of this data can be done by ensuring data control and protection exists prior to use, and in place in the first place. Managing access rights and identity will also minimize risk to this data.</a:t>
                      </a:r>
                      <a:endParaRPr lang="en-US" sz="1400" dirty="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a:txBody>
                  <a:tcPr marL="63500" marR="63500" marT="63500" marB="63500"/>
                </a:tc>
                <a:extLst>
                  <a:ext uri="{0D108BD9-81ED-4DB2-BD59-A6C34878D82A}">
                    <a16:rowId xmlns:a16="http://schemas.microsoft.com/office/drawing/2014/main" val="348169035"/>
                  </a:ext>
                </a:extLst>
              </a:tr>
            </a:tbl>
          </a:graphicData>
        </a:graphic>
      </p:graphicFrame>
      <p:pic>
        <p:nvPicPr>
          <p:cNvPr id="5" name="Audio 4">
            <a:hlinkClick r:id="" action="ppaction://media"/>
            <a:extLst>
              <a:ext uri="{FF2B5EF4-FFF2-40B4-BE49-F238E27FC236}">
                <a16:creationId xmlns:a16="http://schemas.microsoft.com/office/drawing/2014/main" id="{66D98C69-0F95-123F-982D-9A14D01FA5B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878"/>
    </mc:Choice>
    <mc:Fallback>
      <p:transition spd="slow" advTm="25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70374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latin typeface="Segoe UI" panose="020B0502040204020203" pitchFamily="34" charset="0"/>
                <a:cs typeface="Segoe UI" panose="020B0502040204020203" pitchFamily="34" charset="0"/>
              </a:rPr>
              <a:t>TRIPLE-A POLICIES</a:t>
            </a:r>
            <a:endParaRPr dirty="0">
              <a:latin typeface="Segoe UI" panose="020B0502040204020203" pitchFamily="34" charset="0"/>
              <a:cs typeface="Segoe UI" panose="020B0502040204020203" pitchFamily="34" charset="0"/>
            </a:endParaRPr>
          </a:p>
        </p:txBody>
      </p:sp>
      <p:pic>
        <p:nvPicPr>
          <p:cNvPr id="190" name="Google Shape;190;p8"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3D209BEF-64CE-4FAA-5D59-A6F0B93E6D50}"/>
              </a:ext>
            </a:extLst>
          </p:cNvPr>
          <p:cNvGraphicFramePr>
            <a:graphicFrameLocks noGrp="1"/>
          </p:cNvGraphicFramePr>
          <p:nvPr>
            <p:extLst>
              <p:ext uri="{D42A27DB-BD31-4B8C-83A1-F6EECF244321}">
                <p14:modId xmlns:p14="http://schemas.microsoft.com/office/powerpoint/2010/main" val="472042707"/>
              </p:ext>
            </p:extLst>
          </p:nvPr>
        </p:nvGraphicFramePr>
        <p:xfrm>
          <a:off x="539827" y="1688456"/>
          <a:ext cx="11149069" cy="2854960"/>
        </p:xfrm>
        <a:graphic>
          <a:graphicData uri="http://schemas.openxmlformats.org/drawingml/2006/table">
            <a:tbl>
              <a:tblPr firstRow="1" firstCol="1">
                <a:tableStyleId>{802198C4-3087-4945-87E3-76CBB3509B7E}</a:tableStyleId>
              </a:tblPr>
              <a:tblGrid>
                <a:gridCol w="2542115">
                  <a:extLst>
                    <a:ext uri="{9D8B030D-6E8A-4147-A177-3AD203B41FA5}">
                      <a16:colId xmlns:a16="http://schemas.microsoft.com/office/drawing/2014/main" val="4003384017"/>
                    </a:ext>
                  </a:extLst>
                </a:gridCol>
                <a:gridCol w="8606954">
                  <a:extLst>
                    <a:ext uri="{9D8B030D-6E8A-4147-A177-3AD203B41FA5}">
                      <a16:colId xmlns:a16="http://schemas.microsoft.com/office/drawing/2014/main" val="2216336626"/>
                    </a:ext>
                  </a:extLst>
                </a:gridCol>
              </a:tblGrid>
              <a:tr h="266700">
                <a:tc>
                  <a:txBody>
                    <a:bodyPr/>
                    <a:lstStyle/>
                    <a:p>
                      <a:pPr marL="0" marR="0" lvl="0" indent="0">
                        <a:spcBef>
                          <a:spcPts val="0"/>
                        </a:spcBef>
                        <a:spcAft>
                          <a:spcPts val="0"/>
                        </a:spcAft>
                        <a:buFont typeface="+mj-lt"/>
                        <a:buNone/>
                      </a:pPr>
                      <a:r>
                        <a:rPr lang="en-US" dirty="0">
                          <a:solidFill>
                            <a:schemeClr val="bg1"/>
                          </a:solidFill>
                          <a:latin typeface="Segoe UI" panose="020B0502040204020203" pitchFamily="34" charset="0"/>
                          <a:cs typeface="Segoe UI" panose="020B0502040204020203" pitchFamily="34" charset="0"/>
                        </a:rPr>
                        <a:t>Encryption</a:t>
                      </a:r>
                      <a:endParaRPr lang="en-US" sz="1400" u="none" strike="noStrike" dirty="0">
                        <a:solidFill>
                          <a:schemeClr val="bg1"/>
                        </a:solidFill>
                        <a:effectLst/>
                        <a:highlight>
                          <a:srgbClr val="D9D9D9"/>
                        </a:highlight>
                        <a:latin typeface="Segoe UI" panose="020B0502040204020203" pitchFamily="34" charset="0"/>
                        <a:ea typeface="Calibri" panose="020F0502020204030204" pitchFamily="34" charset="0"/>
                        <a:cs typeface="Segoe UI" panose="020B0502040204020203" pitchFamily="34" charset="0"/>
                      </a:endParaRPr>
                    </a:p>
                  </a:txBody>
                  <a:tcPr marL="63500" marR="63500" marT="63500" marB="63500" anchor="b">
                    <a:solidFill>
                      <a:schemeClr val="tx1">
                        <a:lumMod val="50000"/>
                        <a:lumOff val="50000"/>
                      </a:schemeClr>
                    </a:solidFill>
                  </a:tcPr>
                </a:tc>
                <a:tc>
                  <a:txBody>
                    <a:bodyPr/>
                    <a:lstStyle/>
                    <a:p>
                      <a:pPr marL="0" marR="0">
                        <a:spcBef>
                          <a:spcPts val="0"/>
                        </a:spcBef>
                        <a:spcAft>
                          <a:spcPts val="0"/>
                        </a:spcAft>
                      </a:pPr>
                      <a:r>
                        <a:rPr lang="en-US" dirty="0">
                          <a:solidFill>
                            <a:schemeClr val="bg1"/>
                          </a:solidFill>
                          <a:latin typeface="Segoe UI" panose="020B0502040204020203" pitchFamily="34" charset="0"/>
                          <a:cs typeface="Segoe UI" panose="020B0502040204020203" pitchFamily="34" charset="0"/>
                        </a:rPr>
                        <a:t>Explain what it is and how and why the policy applies.</a:t>
                      </a:r>
                    </a:p>
                  </a:txBody>
                  <a:tcPr marL="63500" marR="63500" marT="63500" marB="63500" anchor="b">
                    <a:solidFill>
                      <a:schemeClr val="tx1">
                        <a:lumMod val="50000"/>
                        <a:lumOff val="50000"/>
                      </a:schemeClr>
                    </a:solidFill>
                  </a:tcPr>
                </a:tc>
                <a:extLst>
                  <a:ext uri="{0D108BD9-81ED-4DB2-BD59-A6C34878D82A}">
                    <a16:rowId xmlns:a16="http://schemas.microsoft.com/office/drawing/2014/main" val="206559562"/>
                  </a:ext>
                </a:extLst>
              </a:tr>
              <a:tr h="266700">
                <a:tc>
                  <a:txBody>
                    <a:bodyPr/>
                    <a:lstStyle/>
                    <a:p>
                      <a:pPr marL="0" marR="0">
                        <a:spcBef>
                          <a:spcPts val="0"/>
                        </a:spcBef>
                        <a:spcAft>
                          <a:spcPts val="0"/>
                        </a:spcAft>
                      </a:pPr>
                      <a:r>
                        <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rPr>
                        <a:t>Authentication</a:t>
                      </a:r>
                    </a:p>
                  </a:txBody>
                  <a:tcPr marL="63500" marR="63500" marT="63500" marB="63500">
                    <a:noFill/>
                  </a:tcPr>
                </a:tc>
                <a:tc>
                  <a:txBody>
                    <a:bodyPr/>
                    <a:lstStyle/>
                    <a:p>
                      <a:pPr marL="0" marR="0">
                        <a:spcBef>
                          <a:spcPts val="0"/>
                        </a:spcBef>
                        <a:spcAft>
                          <a:spcPts val="0"/>
                        </a:spcAft>
                      </a:pPr>
                      <a:r>
                        <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rPr>
                        <a:t>Authentication ensures that only authorized users can access systems and data. This policy requires the use of strong, multi-factor authentication methods to verify user identities. The policy applies to all access points, including user logins, new user account creation, API access, and administrative interfaces.</a:t>
                      </a:r>
                    </a:p>
                  </a:txBody>
                  <a:tcPr marL="63500" marR="63500" marT="63500" marB="63500">
                    <a:noFill/>
                  </a:tcPr>
                </a:tc>
                <a:extLst>
                  <a:ext uri="{0D108BD9-81ED-4DB2-BD59-A6C34878D82A}">
                    <a16:rowId xmlns:a16="http://schemas.microsoft.com/office/drawing/2014/main" val="1441839257"/>
                  </a:ext>
                </a:extLst>
              </a:tr>
              <a:tr h="266700">
                <a:tc>
                  <a:txBody>
                    <a:bodyPr/>
                    <a:lstStyle/>
                    <a:p>
                      <a:pPr marL="0" marR="0">
                        <a:spcBef>
                          <a:spcPts val="0"/>
                        </a:spcBef>
                        <a:spcAft>
                          <a:spcPts val="0"/>
                        </a:spcAft>
                      </a:pPr>
                      <a:r>
                        <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rPr>
                        <a:t>Authorization</a:t>
                      </a:r>
                    </a:p>
                  </a:txBody>
                  <a:tcPr marL="63500" marR="63500" marT="63500" marB="63500">
                    <a:noFill/>
                  </a:tcPr>
                </a:tc>
                <a:tc>
                  <a:txBody>
                    <a:bodyPr/>
                    <a:lstStyle/>
                    <a:p>
                      <a:pPr marL="0" marR="0">
                        <a:spcBef>
                          <a:spcPts val="0"/>
                        </a:spcBef>
                        <a:spcAft>
                          <a:spcPts val="0"/>
                        </a:spcAft>
                      </a:pPr>
                      <a:r>
                        <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rPr>
                        <a:t>Authorization controls the access levels and permissions granted to users. This policy mandates the implementation of role-based access control (RBAC) to ensure that users only have access to the resources necessary for their roles. The policy applies to all systems and applications.</a:t>
                      </a:r>
                    </a:p>
                  </a:txBody>
                  <a:tcPr marL="63500" marR="63500" marT="63500" marB="63500">
                    <a:noFill/>
                  </a:tcPr>
                </a:tc>
                <a:extLst>
                  <a:ext uri="{0D108BD9-81ED-4DB2-BD59-A6C34878D82A}">
                    <a16:rowId xmlns:a16="http://schemas.microsoft.com/office/drawing/2014/main" val="2089224984"/>
                  </a:ext>
                </a:extLst>
              </a:tr>
              <a:tr h="266700">
                <a:tc>
                  <a:txBody>
                    <a:bodyPr/>
                    <a:lstStyle/>
                    <a:p>
                      <a:pPr marL="0" marR="0">
                        <a:spcBef>
                          <a:spcPts val="0"/>
                        </a:spcBef>
                        <a:spcAft>
                          <a:spcPts val="0"/>
                        </a:spcAft>
                      </a:pPr>
                      <a:r>
                        <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rPr>
                        <a:t>Accounting</a:t>
                      </a:r>
                    </a:p>
                  </a:txBody>
                  <a:tcPr marL="63500" marR="63500" marT="63500" marB="63500">
                    <a:noFill/>
                  </a:tcPr>
                </a:tc>
                <a:tc>
                  <a:txBody>
                    <a:bodyPr/>
                    <a:lstStyle/>
                    <a:p>
                      <a:pPr marL="0" marR="0">
                        <a:spcBef>
                          <a:spcPts val="0"/>
                        </a:spcBef>
                        <a:spcAft>
                          <a:spcPts val="0"/>
                        </a:spcAft>
                      </a:pPr>
                      <a:r>
                        <a:rPr lang="en-US" sz="1400" dirty="0">
                          <a:solidFill>
                            <a:schemeClr val="bg1"/>
                          </a:solidFill>
                          <a:effectLst/>
                          <a:latin typeface="Segoe UI" panose="020B0502040204020203" pitchFamily="34" charset="0"/>
                          <a:ea typeface="Calibri" panose="020F0502020204030204" pitchFamily="34" charset="0"/>
                          <a:cs typeface="Segoe UI" panose="020B0502040204020203" pitchFamily="34" charset="0"/>
                        </a:rPr>
                        <a:t>Accounting involves tracking and logging user activities. This policy requires comprehensive logging of user actions, including logins, files and data access, and changes made to the system. The logs should be reviewed regularly to detect and respond to suspicious activities. The policy applies to all systems and applications.</a:t>
                      </a:r>
                    </a:p>
                  </a:txBody>
                  <a:tcPr marL="63500" marR="63500" marT="63500" marB="63500">
                    <a:noFill/>
                  </a:tcPr>
                </a:tc>
                <a:extLst>
                  <a:ext uri="{0D108BD9-81ED-4DB2-BD59-A6C34878D82A}">
                    <a16:rowId xmlns:a16="http://schemas.microsoft.com/office/drawing/2014/main" val="3709811251"/>
                  </a:ext>
                </a:extLst>
              </a:tr>
            </a:tbl>
          </a:graphicData>
        </a:graphic>
      </p:graphicFrame>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400" dirty="0">
                <a:latin typeface="Segoe UI" panose="020B0502040204020203" pitchFamily="34" charset="0"/>
                <a:cs typeface="Segoe UI" panose="020B0502040204020203" pitchFamily="34" charset="0"/>
              </a:rPr>
              <a:t>For our unit test example these unit tests will check for buffer overflow vulnerabilities by inputting data that exceeds buffer limits. The tests will use boundary value analysis to identify edge cases. We will implement these tests in C++ using the Google Test framework. </a:t>
            </a:r>
          </a:p>
          <a:p>
            <a:pPr marL="0" lvl="0" indent="0" algn="l" rtl="0">
              <a:lnSpc>
                <a:spcPct val="90000"/>
              </a:lnSpc>
              <a:spcBef>
                <a:spcPts val="1000"/>
              </a:spcBef>
              <a:spcAft>
                <a:spcPts val="0"/>
              </a:spcAft>
              <a:buSzPts val="1800"/>
              <a:buNone/>
            </a:pPr>
            <a:endParaRPr lang="en-US" sz="2000" dirty="0">
              <a:latin typeface="Segoe UI" panose="020B0502040204020203" pitchFamily="34" charset="0"/>
              <a:cs typeface="Segoe UI" panose="020B0502040204020203" pitchFamily="34" charset="0"/>
            </a:endParaRPr>
          </a:p>
          <a:p>
            <a:pPr marL="0" lvl="0" indent="0" algn="l" rtl="0">
              <a:lnSpc>
                <a:spcPct val="90000"/>
              </a:lnSpc>
              <a:spcBef>
                <a:spcPts val="1000"/>
              </a:spcBef>
              <a:spcAft>
                <a:spcPts val="0"/>
              </a:spcAft>
              <a:buSzPts val="1800"/>
              <a:buNone/>
            </a:pPr>
            <a:r>
              <a:rPr lang="en-US" sz="2000" dirty="0">
                <a:latin typeface="Segoe UI" panose="020B0502040204020203" pitchFamily="34" charset="0"/>
                <a:cs typeface="Segoe UI" panose="020B0502040204020203" pitchFamily="34" charset="0"/>
              </a:rPr>
              <a:t>Code to be Tested</a:t>
            </a:r>
          </a:p>
          <a:p>
            <a:pPr marL="0" lvl="0" indent="0" algn="l" rtl="0">
              <a:lnSpc>
                <a:spcPct val="90000"/>
              </a:lnSpc>
              <a:spcBef>
                <a:spcPts val="1000"/>
              </a:spcBef>
              <a:spcAft>
                <a:spcPts val="0"/>
              </a:spcAft>
              <a:buSzPts val="1800"/>
              <a:buNone/>
            </a:pPr>
            <a:r>
              <a:rPr lang="en-US" sz="1400" dirty="0">
                <a:latin typeface="Segoe UI" panose="020B0502040204020203" pitchFamily="34" charset="0"/>
                <a:cs typeface="Segoe UI" panose="020B0502040204020203" pitchFamily="34" charset="0"/>
              </a:rPr>
              <a:t>Assuming we have a function that reads user input into a buffer:</a:t>
            </a:r>
          </a:p>
          <a:p>
            <a:pPr marL="0" lvl="0" indent="0" algn="l" rtl="0">
              <a:lnSpc>
                <a:spcPct val="90000"/>
              </a:lnSpc>
              <a:spcBef>
                <a:spcPts val="1000"/>
              </a:spcBef>
              <a:spcAft>
                <a:spcPts val="0"/>
              </a:spcAft>
              <a:buSzPts val="1800"/>
              <a:buNone/>
            </a:pPr>
            <a:endParaRPr sz="1400" dirty="0">
              <a:latin typeface="Segoe UI" panose="020B0502040204020203" pitchFamily="34" charset="0"/>
              <a:cs typeface="Segoe UI" panose="020B0502040204020203" pitchFamily="34" charset="0"/>
            </a:endParaRPr>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EAB0C7BB-1F60-FECA-7BA4-761137BBB3AF}"/>
              </a:ext>
            </a:extLst>
          </p:cNvPr>
          <p:cNvSpPr txBox="1"/>
          <p:nvPr/>
        </p:nvSpPr>
        <p:spPr>
          <a:xfrm>
            <a:off x="813853" y="4185676"/>
            <a:ext cx="4163493" cy="1600438"/>
          </a:xfrm>
          <a:prstGeom prst="rect">
            <a:avLst/>
          </a:prstGeom>
          <a:solidFill>
            <a:schemeClr val="bg1"/>
          </a:solidFill>
        </p:spPr>
        <p:txBody>
          <a:bodyPr wrap="square" rtlCol="0">
            <a:spAutoFit/>
          </a:bodyPr>
          <a:lstStyle/>
          <a:p>
            <a:r>
              <a:rPr lang="en-US" dirty="0"/>
              <a:t>#include &lt;iostream&gt;</a:t>
            </a:r>
          </a:p>
          <a:p>
            <a:r>
              <a:rPr lang="en-US" dirty="0"/>
              <a:t>#include &lt;cstring&gt;</a:t>
            </a:r>
          </a:p>
          <a:p>
            <a:endParaRPr lang="en-US" dirty="0"/>
          </a:p>
          <a:p>
            <a:r>
              <a:rPr lang="en-US" dirty="0"/>
              <a:t>bool readInput(char* buffer, size_t bufferSize) {</a:t>
            </a:r>
          </a:p>
          <a:p>
            <a:r>
              <a:rPr lang="en-US" dirty="0"/>
              <a:t>    std::cin.getline(buffer, bufferSize);</a:t>
            </a:r>
          </a:p>
          <a:p>
            <a:r>
              <a:rPr lang="en-US" dirty="0"/>
              <a:t>    return std::cin.gcount() &lt; bufferSize;</a:t>
            </a:r>
          </a:p>
          <a:p>
            <a:r>
              <a:rPr lang="en-US" dirty="0"/>
              <a:t>}</a:t>
            </a:r>
          </a:p>
        </p:txBody>
      </p:sp>
      <p:sp>
        <p:nvSpPr>
          <p:cNvPr id="3" name="TextBox 2">
            <a:extLst>
              <a:ext uri="{FF2B5EF4-FFF2-40B4-BE49-F238E27FC236}">
                <a16:creationId xmlns:a16="http://schemas.microsoft.com/office/drawing/2014/main" id="{62AB1C9C-9D15-F504-7268-92A5B1395011}"/>
              </a:ext>
            </a:extLst>
          </p:cNvPr>
          <p:cNvSpPr txBox="1"/>
          <p:nvPr/>
        </p:nvSpPr>
        <p:spPr>
          <a:xfrm>
            <a:off x="5703506" y="4174659"/>
            <a:ext cx="5380568" cy="2031325"/>
          </a:xfrm>
          <a:prstGeom prst="rect">
            <a:avLst/>
          </a:prstGeom>
          <a:solidFill>
            <a:schemeClr val="bg1"/>
          </a:solidFill>
        </p:spPr>
        <p:txBody>
          <a:bodyPr wrap="square" rtlCol="0">
            <a:spAutoFit/>
          </a:bodyPr>
          <a:lstStyle/>
          <a:p>
            <a:r>
              <a:rPr lang="en-US" dirty="0"/>
              <a:t>#include &lt;gtest/gtest.h&gt;</a:t>
            </a:r>
          </a:p>
          <a:p>
            <a:r>
              <a:rPr lang="en-US" dirty="0"/>
              <a:t>#include &lt;sstream&gt;</a:t>
            </a:r>
          </a:p>
          <a:p>
            <a:r>
              <a:rPr lang="en-US" dirty="0"/>
              <a:t>extern bool readInput(char* buffer, size_t bufferSize);</a:t>
            </a:r>
          </a:p>
          <a:p>
            <a:endParaRPr lang="en-US" dirty="0"/>
          </a:p>
          <a:p>
            <a:r>
              <a:rPr lang="en-US" dirty="0"/>
              <a:t>// Redirect std::cin to simulate user input</a:t>
            </a:r>
          </a:p>
          <a:p>
            <a:r>
              <a:rPr lang="en-US" dirty="0"/>
              <a:t>void simulateInput(const std::string&amp; input) {</a:t>
            </a:r>
          </a:p>
          <a:p>
            <a:r>
              <a:rPr lang="en-US" dirty="0"/>
              <a:t>    std::istringstream iss(input);    </a:t>
            </a:r>
          </a:p>
          <a:p>
            <a:r>
              <a:rPr lang="en-US" dirty="0"/>
              <a:t>    std::cin.rdbuf(iss.rdbuf());</a:t>
            </a:r>
          </a:p>
          <a:p>
            <a:r>
              <a:rPr lang="en-US" dirty="0"/>
              <a:t>}</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071171" y="764373"/>
            <a:ext cx="9435029"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Positive test: input fits within buffer</a:t>
            </a:r>
            <a:endParaRPr dirty="0"/>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F8A8926E-B5F7-61A8-E2B0-BCDDAC64C0E2}"/>
              </a:ext>
            </a:extLst>
          </p:cNvPr>
          <p:cNvSpPr txBox="1"/>
          <p:nvPr/>
        </p:nvSpPr>
        <p:spPr>
          <a:xfrm>
            <a:off x="604532" y="2279757"/>
            <a:ext cx="5950504" cy="1600438"/>
          </a:xfrm>
          <a:prstGeom prst="rect">
            <a:avLst/>
          </a:prstGeom>
          <a:solidFill>
            <a:schemeClr val="bg1">
              <a:lumMod val="95000"/>
            </a:schemeClr>
          </a:solidFill>
        </p:spPr>
        <p:txBody>
          <a:bodyPr wrap="square" rtlCol="0">
            <a:spAutoFit/>
          </a:bodyPr>
          <a:lstStyle/>
          <a:p>
            <a:r>
              <a:rPr lang="en-US" dirty="0"/>
              <a:t>TEST(</a:t>
            </a:r>
            <a:r>
              <a:rPr lang="en-US" dirty="0" err="1"/>
              <a:t>BufferOverflowTest</a:t>
            </a:r>
            <a:r>
              <a:rPr lang="en-US" dirty="0"/>
              <a:t>, </a:t>
            </a:r>
            <a:r>
              <a:rPr lang="en-US" dirty="0" err="1"/>
              <a:t>InputFitsWithinBuffer</a:t>
            </a:r>
            <a:r>
              <a:rPr lang="en-US" dirty="0"/>
              <a:t>) {</a:t>
            </a:r>
          </a:p>
          <a:p>
            <a:r>
              <a:rPr lang="en-US" dirty="0"/>
              <a:t>    char buffer[10];</a:t>
            </a:r>
          </a:p>
          <a:p>
            <a:r>
              <a:rPr lang="en-US" dirty="0"/>
              <a:t>    simulateInput("Hello");</a:t>
            </a:r>
          </a:p>
          <a:p>
            <a:r>
              <a:rPr lang="en-US" dirty="0"/>
              <a:t>    bool result = readInput(buffer, </a:t>
            </a:r>
            <a:r>
              <a:rPr lang="en-US" dirty="0" err="1"/>
              <a:t>sizeof</a:t>
            </a:r>
            <a:r>
              <a:rPr lang="en-US" dirty="0"/>
              <a:t>(buffer)); </a:t>
            </a:r>
          </a:p>
          <a:p>
            <a:r>
              <a:rPr lang="en-US" dirty="0"/>
              <a:t>    EXPECT_TRUE(result);</a:t>
            </a:r>
          </a:p>
          <a:p>
            <a:r>
              <a:rPr lang="en-US" dirty="0"/>
              <a:t>    EXPECT_STREQ(buffer, "Hello");</a:t>
            </a:r>
          </a:p>
          <a:p>
            <a:r>
              <a:rPr lang="en-US" dirty="0"/>
              <a:t>}</a:t>
            </a:r>
          </a:p>
        </p:txBody>
      </p:sp>
      <p:sp>
        <p:nvSpPr>
          <p:cNvPr id="5" name="TextBox 4">
            <a:extLst>
              <a:ext uri="{FF2B5EF4-FFF2-40B4-BE49-F238E27FC236}">
                <a16:creationId xmlns:a16="http://schemas.microsoft.com/office/drawing/2014/main" id="{E3EB5A4F-11FA-3FC5-A367-82722381A43E}"/>
              </a:ext>
            </a:extLst>
          </p:cNvPr>
          <p:cNvSpPr txBox="1"/>
          <p:nvPr/>
        </p:nvSpPr>
        <p:spPr>
          <a:xfrm>
            <a:off x="604532" y="3948690"/>
            <a:ext cx="6370963" cy="307777"/>
          </a:xfrm>
          <a:prstGeom prst="rect">
            <a:avLst/>
          </a:prstGeom>
          <a:noFill/>
        </p:spPr>
        <p:txBody>
          <a:bodyPr wrap="square">
            <a:spAutoFit/>
          </a:bodyPr>
          <a:lstStyle/>
          <a:p>
            <a:r>
              <a:rPr lang="en-US" dirty="0">
                <a:solidFill>
                  <a:schemeClr val="bg1"/>
                </a:solidFill>
              </a:rPr>
              <a:t>Should pass, confirming that input within the buffer size is handled correctly.</a:t>
            </a:r>
          </a:p>
        </p:txBody>
      </p:sp>
    </p:spTree>
    <p:custDataLst>
      <p:tags r:id="rId1"/>
    </p:custDataLst>
    <p:extLst>
      <p:ext uri="{BB962C8B-B14F-4D97-AF65-F5344CB8AC3E}">
        <p14:creationId xmlns:p14="http://schemas.microsoft.com/office/powerpoint/2010/main" val="3579995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5640</TotalTime>
  <Words>3355</Words>
  <Application>Microsoft Office PowerPoint</Application>
  <PresentationFormat>Widescreen</PresentationFormat>
  <Paragraphs>327</Paragraphs>
  <Slides>21</Slides>
  <Notes>21</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Century Gothic</vt:lpstr>
      <vt:lpstr>Arial</vt:lpstr>
      <vt:lpstr>Calibri</vt:lpstr>
      <vt:lpstr>Segoe UI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Positive test: input fits within buffer</vt:lpstr>
      <vt:lpstr>Negative test: input exceeds buffer size</vt:lpstr>
      <vt:lpstr>Boundary test: input exactly fits the buffer size</vt:lpstr>
      <vt:lpstr>Negative test: empty input</vt:lpstr>
      <vt:lpstr>Positive test: buffer size of one</vt:lpstr>
      <vt:lpstr>Boundary test: input fits buffer minus null terminator</vt:lpstr>
      <vt:lpstr>AUTOMATION SUMMARY</vt:lpstr>
      <vt:lpstr>TOOLS</vt:lpstr>
      <vt:lpstr>RISKS AND BENEFITS</vt:lpstr>
      <vt:lpstr>RECOMMENDATIONS</vt:lpstr>
      <vt:lpstr>CONCLUSIONS</vt:lpstr>
      <vt:lpstr>REFERENCES</vt:lpstr>
      <vt:lpstr>THREATS MATRIX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Chris Marrs</cp:lastModifiedBy>
  <cp:revision>26</cp:revision>
  <dcterms:created xsi:type="dcterms:W3CDTF">2020-08-19T17:59:24Z</dcterms:created>
  <dcterms:modified xsi:type="dcterms:W3CDTF">2024-06-22T21:52:33Z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